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8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0125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88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0779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66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72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4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0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7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9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0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8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8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B88B6-6995-4FFD-83AD-1C18F49E8FD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336C74-2DFE-4E6A-92D7-B3A7766E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sk-SK" sz="4900" b="1" dirty="0" smtClean="0"/>
              <a:t>Myslenie </a:t>
            </a:r>
            <a:r>
              <a:rPr lang="sk-SK" sz="4900" b="1" dirty="0"/>
              <a:t>a reč detí </a:t>
            </a:r>
            <a:r>
              <a:rPr lang="sk-SK" sz="4900" b="1" dirty="0" smtClean="0"/>
              <a:t>predškolského </a:t>
            </a:r>
            <a:r>
              <a:rPr lang="sk-SK" sz="4900" b="1" dirty="0"/>
              <a:t>veku 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sk-SK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CPPPaP</a:t>
            </a:r>
            <a:r>
              <a:rPr lang="en-US" dirty="0" smtClean="0"/>
              <a:t> </a:t>
            </a:r>
            <a:r>
              <a:rPr lang="en-US" dirty="0" err="1" smtClean="0"/>
              <a:t>Trebišov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55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6. </a:t>
            </a:r>
            <a:r>
              <a:rPr lang="sk-SK" b="1" i="1" dirty="0" smtClean="0"/>
              <a:t>Deti v predškolskom i mladšom školskom veku doslovne chápu obrazné pomenovania 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i="1" dirty="0" smtClean="0"/>
              <a:t>Tvoja </a:t>
            </a:r>
            <a:r>
              <a:rPr lang="sk-SK" i="1" dirty="0"/>
              <a:t>sestra chodí spať so sliepkami? Moja sestra nechodí spať so sliepkami, tie ďobú.</a:t>
            </a:r>
            <a:r>
              <a:rPr lang="sk-SK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i="1" dirty="0"/>
              <a:t>Pri tebe človek aj rozum stratí! – vraví nahnevaná matka. Pri mne ho nestratíš. Nájdem ho a </a:t>
            </a:r>
            <a:r>
              <a:rPr lang="sk-SK" i="1" dirty="0" smtClean="0"/>
              <a:t>zdvihnem.</a:t>
            </a:r>
            <a:r>
              <a:rPr lang="sk-SK" dirty="0" smtClean="0"/>
              <a:t> </a:t>
            </a:r>
            <a:endParaRPr lang="en-US" dirty="0" smtClean="0"/>
          </a:p>
          <a:p>
            <a:pPr lvl="0"/>
            <a:r>
              <a:rPr lang="sk-SK" dirty="0" smtClean="0"/>
              <a:t>Obrazné </a:t>
            </a:r>
            <a:r>
              <a:rPr lang="sk-SK" dirty="0"/>
              <a:t>pomenovania si vyžadujú</a:t>
            </a:r>
            <a:r>
              <a:rPr lang="sk-SK" i="1" dirty="0"/>
              <a:t> </a:t>
            </a:r>
            <a:r>
              <a:rPr lang="sk-SK" dirty="0"/>
              <a:t>vyšší stupeň myslenia (abstraktné myslenie) a schopnosť vnímať vzťahy a súvislosti medzi vecami a javmi. </a:t>
            </a:r>
            <a:endParaRPr lang="en-US" dirty="0" smtClean="0"/>
          </a:p>
          <a:p>
            <a:pPr lvl="0"/>
            <a:r>
              <a:rPr lang="sk-SK" dirty="0" smtClean="0"/>
              <a:t>Osvojovanie </a:t>
            </a:r>
            <a:r>
              <a:rPr lang="sk-SK" dirty="0"/>
              <a:t>si jazyka je dedičnou vlohou modifikovanou prostredím. Preto je dôležitá stimulácia dospelými.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2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7. </a:t>
            </a:r>
            <a:r>
              <a:rPr lang="sk-SK" b="1" i="1" dirty="0" smtClean="0"/>
              <a:t>Pre malé deti je ťažké sledovať stopu udalostí, ako nasledujú za </a:t>
            </a:r>
            <a:r>
              <a:rPr lang="sk-SK" b="1" i="1" dirty="0" smtClean="0"/>
              <a:t>sebou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Tieto </a:t>
            </a:r>
            <a:r>
              <a:rPr lang="sk-SK" dirty="0"/>
              <a:t>ťažkosti spôsobuje </a:t>
            </a:r>
            <a:r>
              <a:rPr lang="sk-SK" dirty="0" err="1"/>
              <a:t>hippokampus</a:t>
            </a:r>
            <a:r>
              <a:rPr lang="sk-SK" dirty="0"/>
              <a:t> – prúžok mozgového tkaniva, ktorý sa podieľa na vytváraní pamäti, vyvíja sa ako jeden z posledných oblastí mozgu. </a:t>
            </a:r>
            <a:endParaRPr lang="en-US" dirty="0" smtClean="0"/>
          </a:p>
          <a:p>
            <a:pPr lvl="0"/>
            <a:r>
              <a:rPr lang="sk-SK" dirty="0" smtClean="0"/>
              <a:t>Jeho </a:t>
            </a:r>
            <a:r>
              <a:rPr lang="sk-SK" dirty="0"/>
              <a:t>dozrievanie podporujú príbehy, a preto je výborné vtiahnuť dieťa do deja príbehov. </a:t>
            </a:r>
            <a:endParaRPr lang="en-US" dirty="0" smtClean="0"/>
          </a:p>
          <a:p>
            <a:pPr lvl="0"/>
            <a:r>
              <a:rPr lang="sk-SK" dirty="0" smtClean="0"/>
              <a:t>Malé </a:t>
            </a:r>
            <a:r>
              <a:rPr lang="sk-SK" dirty="0"/>
              <a:t>deti žijú väčšinou prítomnosťou. </a:t>
            </a:r>
            <a:endParaRPr lang="en-US" dirty="0" smtClean="0"/>
          </a:p>
          <a:p>
            <a:pPr lvl="0"/>
            <a:r>
              <a:rPr lang="sk-SK" dirty="0" smtClean="0"/>
              <a:t>Spomínať  </a:t>
            </a:r>
            <a:r>
              <a:rPr lang="sk-SK" dirty="0"/>
              <a:t>na to, čo sa stalo včera, je pre </a:t>
            </a:r>
            <a:r>
              <a:rPr lang="sk-SK" dirty="0" err="1"/>
              <a:t>ne</a:t>
            </a:r>
            <a:r>
              <a:rPr lang="sk-SK" dirty="0"/>
              <a:t> pomerne náročné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33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8. </a:t>
            </a:r>
            <a:r>
              <a:rPr lang="sk-SK" b="1" i="1" dirty="0" smtClean="0"/>
              <a:t>Slová upevňujú </a:t>
            </a:r>
            <a:r>
              <a:rPr lang="sk-SK" b="1" i="1" dirty="0" smtClean="0"/>
              <a:t>pamäť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Cicavce </a:t>
            </a:r>
            <a:r>
              <a:rPr lang="sk-SK" dirty="0"/>
              <a:t>okrem človeka si v </a:t>
            </a:r>
            <a:r>
              <a:rPr lang="sk-SK" dirty="0" err="1"/>
              <a:t>hipoccampe</a:t>
            </a:r>
            <a:r>
              <a:rPr lang="sk-SK" dirty="0"/>
              <a:t> (ktorý je umiestnený hlboko v mozgu) vytvárajú akúsi mapu okolia. </a:t>
            </a:r>
            <a:endParaRPr lang="en-US" dirty="0" smtClean="0"/>
          </a:p>
          <a:p>
            <a:pPr lvl="0"/>
            <a:r>
              <a:rPr lang="sk-SK" dirty="0" err="1" smtClean="0"/>
              <a:t>Hippocampus</a:t>
            </a:r>
            <a:r>
              <a:rPr lang="sk-SK" dirty="0" smtClean="0"/>
              <a:t> </a:t>
            </a:r>
            <a:r>
              <a:rPr lang="sk-SK" dirty="0"/>
              <a:t>ľudí sa podieľa na vytváraní pamäti, na zapamätávaní si poradia a času, v ktorom sa jednotlivé udalosti prihodili. </a:t>
            </a:r>
            <a:endParaRPr lang="en-US" dirty="0" smtClean="0"/>
          </a:p>
          <a:p>
            <a:pPr lvl="0"/>
            <a:r>
              <a:rPr lang="sk-SK" dirty="0" smtClean="0"/>
              <a:t>Ak </a:t>
            </a:r>
            <a:r>
              <a:rPr lang="sk-SK" dirty="0"/>
              <a:t>sa človek učí, ako veci spájať – keď hovorí  o tom, čo bude robiť nabudúce – predcvičuje si všetky tieto funkcie.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814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9. </a:t>
            </a:r>
            <a:r>
              <a:rPr lang="sk-SK" b="1" i="1" dirty="0" smtClean="0"/>
              <a:t>Malé deti potrebujú, aby sa im vytvorila explicitná </a:t>
            </a:r>
            <a:r>
              <a:rPr lang="sk-SK" b="1" i="1" dirty="0" smtClean="0"/>
              <a:t>pamäť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Ak </a:t>
            </a:r>
            <a:r>
              <a:rPr lang="sk-SK" dirty="0"/>
              <a:t>si dospelí chcú na niečo spomenúť, opakujú si jednotlivé udalosti a úseky deja a spájajú ich dohromady, aby  si tak vyvolali v pamäti to, na čo si majú spomenúť. </a:t>
            </a:r>
            <a:endParaRPr lang="en-US" dirty="0" smtClean="0"/>
          </a:p>
          <a:p>
            <a:pPr lvl="0"/>
            <a:r>
              <a:rPr lang="sk-SK" dirty="0" smtClean="0"/>
              <a:t>Zážitky </a:t>
            </a:r>
            <a:r>
              <a:rPr lang="sk-SK" dirty="0"/>
              <a:t>si prevádzajú do slov, a tým sa pamäť stáva explicitnou. </a:t>
            </a:r>
            <a:endParaRPr lang="en-US" dirty="0" smtClean="0"/>
          </a:p>
          <a:p>
            <a:pPr lvl="0"/>
            <a:r>
              <a:rPr lang="sk-SK" dirty="0" smtClean="0"/>
              <a:t>Malé </a:t>
            </a:r>
            <a:r>
              <a:rPr lang="sk-SK" dirty="0"/>
              <a:t>deti si explicitnú pamäť automaticky nevytvárajú, preto potrebujú pomoc dospelých, ktorí im umožnia vybavovať si rôzne veci. </a:t>
            </a:r>
            <a:endParaRPr lang="en-US" dirty="0" smtClean="0"/>
          </a:p>
          <a:p>
            <a:pPr lvl="0"/>
            <a:r>
              <a:rPr lang="sk-SK" dirty="0" smtClean="0"/>
              <a:t>Dvojročné </a:t>
            </a:r>
            <a:r>
              <a:rPr lang="sk-SK" dirty="0"/>
              <a:t>i staršie dieťa má problém s významom slov – včera, dnes, zajtra i s pomenovaniami </a:t>
            </a:r>
            <a:r>
              <a:rPr lang="sk-SK" dirty="0" err="1"/>
              <a:t>dňov</a:t>
            </a:r>
            <a:r>
              <a:rPr lang="sk-SK" dirty="0"/>
              <a:t> v týždni.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10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10. </a:t>
            </a:r>
            <a:r>
              <a:rPr lang="sk-SK" b="1" i="1" dirty="0" smtClean="0"/>
              <a:t>Slová upevňujú </a:t>
            </a:r>
            <a:r>
              <a:rPr lang="sk-SK" b="1" i="1" dirty="0" smtClean="0"/>
              <a:t>pamäť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Cicavce </a:t>
            </a:r>
            <a:r>
              <a:rPr lang="sk-SK" dirty="0"/>
              <a:t>okrem človeka si v </a:t>
            </a:r>
            <a:r>
              <a:rPr lang="sk-SK" dirty="0" err="1"/>
              <a:t>hipoccampe</a:t>
            </a:r>
            <a:r>
              <a:rPr lang="sk-SK" dirty="0"/>
              <a:t> (ktorý je umiestnený hlboko v mozgu) vytvárajú akúsi mapu okolia. </a:t>
            </a:r>
            <a:endParaRPr lang="en-US" dirty="0" smtClean="0"/>
          </a:p>
          <a:p>
            <a:pPr lvl="0"/>
            <a:r>
              <a:rPr lang="sk-SK" dirty="0" err="1" smtClean="0"/>
              <a:t>Hippocampus</a:t>
            </a:r>
            <a:r>
              <a:rPr lang="sk-SK" dirty="0" smtClean="0"/>
              <a:t> </a:t>
            </a:r>
            <a:r>
              <a:rPr lang="sk-SK" dirty="0"/>
              <a:t>ľudí sa podieľa na vytváraní pamäti, na zapamätávaní si poradia a času, v ktorom sa jednotlivé udalosti prihodili. </a:t>
            </a:r>
            <a:endParaRPr lang="en-US" dirty="0" smtClean="0"/>
          </a:p>
          <a:p>
            <a:pPr lvl="0"/>
            <a:r>
              <a:rPr lang="sk-SK" dirty="0" smtClean="0"/>
              <a:t>Ak </a:t>
            </a:r>
            <a:r>
              <a:rPr lang="sk-SK" dirty="0"/>
              <a:t>sa človek učí, ako veci spájať – keď hovorí  o tom, čo bude robiť nabudúce – predcvičuje si všetky tieto funkcie.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504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Literatúra: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ČUKOVSKIJ</a:t>
            </a:r>
            <a:r>
              <a:rPr lang="sk-SK" dirty="0"/>
              <a:t>, K.: Od dvoch do piatich. Mladé letá: Bratislava, 1981.</a:t>
            </a:r>
            <a:endParaRPr lang="en-US" dirty="0"/>
          </a:p>
          <a:p>
            <a:r>
              <a:rPr lang="sk-SK" dirty="0"/>
              <a:t>HORŇÁKOVÁ, K. - KAPALKOVÁ, S. - MIKULAJOVÁ, M.: Kniha o detskej reči. Bratislava: Slniečko, 2005. </a:t>
            </a:r>
            <a:endParaRPr lang="en-US" dirty="0"/>
          </a:p>
          <a:p>
            <a:r>
              <a:rPr lang="sk-SK" dirty="0"/>
              <a:t>KEMPOVÁ, J., WALTERSOVÁ, C.: Hrajme sa s predškolákmi. Praha, </a:t>
            </a:r>
            <a:r>
              <a:rPr lang="sk-SK" dirty="0" err="1"/>
              <a:t>Ottovo</a:t>
            </a:r>
            <a:endParaRPr lang="en-US" dirty="0"/>
          </a:p>
          <a:p>
            <a:r>
              <a:rPr lang="sk-SK" dirty="0" err="1"/>
              <a:t>nakladatelství</a:t>
            </a:r>
            <a:r>
              <a:rPr lang="sk-SK" dirty="0"/>
              <a:t>: 2004, 160 s.</a:t>
            </a:r>
            <a:endParaRPr lang="en-US" dirty="0"/>
          </a:p>
          <a:p>
            <a:r>
              <a:rPr lang="sk-SK" dirty="0"/>
              <a:t>LIPTÁKOVÁ, Ľ.: </a:t>
            </a:r>
            <a:r>
              <a:rPr lang="sk-SK" dirty="0" err="1"/>
              <a:t>Okazionalizmy</a:t>
            </a:r>
            <a:r>
              <a:rPr lang="sk-SK" dirty="0"/>
              <a:t> v hovorenej slovenčine, Prešov: Náuka 2000, s. 146.  </a:t>
            </a:r>
            <a:endParaRPr lang="en-US" dirty="0"/>
          </a:p>
          <a:p>
            <a:r>
              <a:rPr lang="sk-SK" dirty="0" smtClean="0"/>
              <a:t>VUŽŇÁKOVÁ</a:t>
            </a:r>
            <a:r>
              <a:rPr lang="sk-SK" dirty="0"/>
              <a:t>, K.: Rečová (jazyková) výchova v materskej škole a vývin detskej reči. In: Slovo o slove. 14. Zborník KKLV PF PU, Prešov 2008, Rkp.</a:t>
            </a:r>
            <a:endParaRPr lang="en-US" dirty="0"/>
          </a:p>
          <a:p>
            <a:r>
              <a:rPr lang="sk-SK" dirty="0" smtClean="0"/>
              <a:t>VYGOTSKIJ</a:t>
            </a:r>
            <a:r>
              <a:rPr lang="sk-SK" dirty="0"/>
              <a:t>, L., S.: </a:t>
            </a:r>
            <a:r>
              <a:rPr lang="sk-SK" dirty="0" err="1"/>
              <a:t>Psychologie</a:t>
            </a:r>
            <a:r>
              <a:rPr lang="sk-SK" dirty="0"/>
              <a:t> </a:t>
            </a:r>
            <a:r>
              <a:rPr lang="sk-SK" dirty="0" err="1"/>
              <a:t>myšlení</a:t>
            </a:r>
            <a:r>
              <a:rPr lang="sk-SK" dirty="0"/>
              <a:t> a </a:t>
            </a:r>
            <a:r>
              <a:rPr lang="sk-SK" dirty="0" err="1"/>
              <a:t>řeči</a:t>
            </a:r>
            <a:r>
              <a:rPr lang="sk-SK" dirty="0"/>
              <a:t>. Portál: Praha, 2004.	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9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i="1" dirty="0"/>
              <a:t>Jazyk, reč a myslenie dieťaťa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Vývoj myslenia je závislý na reči. </a:t>
            </a:r>
            <a:endParaRPr lang="en-US" dirty="0"/>
          </a:p>
          <a:p>
            <a:pPr lvl="0"/>
            <a:r>
              <a:rPr lang="sk-SK" dirty="0"/>
              <a:t>Reč je ukazovateľom úrovne detského myslenia.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6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b="1" i="1" dirty="0"/>
              <a:t>Deti dokážu pravidlá jazyka nielen vycítiť, ale ich i intuitívne využívať</a:t>
            </a:r>
            <a:r>
              <a:rPr lang="sk-SK" sz="3600" b="1" dirty="0"/>
              <a:t>. 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Deti v predškolskom veku sa učia komunikovať, používať reč bez toho, aby si uvedomovali pravidlá jazyka</a:t>
            </a:r>
            <a:r>
              <a:rPr lang="sk-SK" b="1" i="1" dirty="0"/>
              <a:t>.</a:t>
            </a:r>
            <a:r>
              <a:rPr lang="sk-SK" dirty="0"/>
              <a:t> </a:t>
            </a:r>
            <a:endParaRPr lang="en-US" dirty="0" smtClean="0"/>
          </a:p>
          <a:p>
            <a:r>
              <a:rPr lang="sk-SK" dirty="0" smtClean="0"/>
              <a:t>Neučia </a:t>
            </a:r>
            <a:r>
              <a:rPr lang="sk-SK" dirty="0"/>
              <a:t>sa poznávať, opisovať konkrétne jazykové javy, učia sa intuitívne ich vycítiť. </a:t>
            </a:r>
            <a:endParaRPr lang="en-US" dirty="0" smtClean="0"/>
          </a:p>
          <a:p>
            <a:r>
              <a:rPr lang="sk-SK" dirty="0" smtClean="0"/>
              <a:t>Z</a:t>
            </a:r>
            <a:r>
              <a:rPr lang="sk-SK" dirty="0"/>
              <a:t> tohto hľadiska sa v materskej škole učí skôr rečová ako jazyková výchova.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30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 myslení detí sa ešte len formujú, tvoria významy </a:t>
            </a:r>
            <a:r>
              <a:rPr lang="sk-SK" dirty="0" smtClean="0"/>
              <a:t>slov</a:t>
            </a:r>
            <a:r>
              <a:rPr lang="en-US" dirty="0" smtClean="0"/>
              <a:t>, p</a:t>
            </a:r>
            <a:r>
              <a:rPr lang="sk-SK" dirty="0" err="1" smtClean="0"/>
              <a:t>reto</a:t>
            </a:r>
            <a:r>
              <a:rPr lang="sk-SK" dirty="0" smtClean="0"/>
              <a:t> </a:t>
            </a:r>
            <a:r>
              <a:rPr lang="sk-SK" dirty="0"/>
              <a:t>je dôležité modelovanie a premosťovanie</a:t>
            </a:r>
            <a:r>
              <a:rPr lang="sk-SK" dirty="0" smtClean="0"/>
              <a:t>.</a:t>
            </a:r>
            <a:endParaRPr lang="en-US" dirty="0"/>
          </a:p>
          <a:p>
            <a:r>
              <a:rPr lang="sk-SK" dirty="0"/>
              <a:t>Prechod od používania slov s neadekvátnym, nepresným významom k jeho adekvátnemu použitiu môže byť  vzhľadom na jednotlivé slová a deti rôzny. </a:t>
            </a:r>
            <a:endParaRPr lang="en-US" dirty="0"/>
          </a:p>
          <a:p>
            <a:r>
              <a:rPr lang="sk-SK" dirty="0"/>
              <a:t> </a:t>
            </a:r>
            <a:r>
              <a:rPr lang="sk-SK" dirty="0" smtClean="0"/>
              <a:t>Mohli </a:t>
            </a:r>
            <a:r>
              <a:rPr lang="sk-SK" dirty="0"/>
              <a:t>by sme povedať, že reč je pre dieťa hra, ktorej pravidlá sa učí postupne.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91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1. </a:t>
            </a:r>
            <a:r>
              <a:rPr lang="sk-SK" b="1" i="1" dirty="0" smtClean="0"/>
              <a:t>Dieťa sa neustále </a:t>
            </a:r>
            <a:r>
              <a:rPr lang="sk-SK" b="1" i="1" dirty="0" smtClean="0"/>
              <a:t>pýta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Ak </a:t>
            </a:r>
            <a:r>
              <a:rPr lang="sk-SK" dirty="0"/>
              <a:t>sa dieťa nepýta, je to znak poruchy vo vývine reči, ale aj v rozumovom vývine dieťaťa (v jeho myslení). Najčastejšie otázky – Čo je to? Prečo? (Táto otázka nastupuje v súvislosti s uvedomovaním si príčiny a účinku.)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2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2. </a:t>
            </a:r>
            <a:r>
              <a:rPr lang="sk-SK" b="1" i="1" dirty="0" smtClean="0"/>
              <a:t>Deti predškolského veku majú tendenciu prenášať istý typ príčinnosti na iné situácie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V </a:t>
            </a:r>
            <a:r>
              <a:rPr lang="sk-SK" dirty="0"/>
              <a:t>zime sa  z fontány vypúšťa voda. Dieťaťu sa to vysvetlí tým, že vodu vypil vtáčik. Dieťa potom v súvislosti s každou situáciou, súvisiacou s neprítomnosťou vody, hovorí, že, vodu vypil vtáčik</a:t>
            </a:r>
            <a:r>
              <a:rPr lang="sk-SK" dirty="0" smtClean="0"/>
              <a:t>. </a:t>
            </a:r>
            <a:endParaRPr lang="en-US" dirty="0"/>
          </a:p>
          <a:p>
            <a:pPr lvl="0"/>
            <a:r>
              <a:rPr lang="en-US" b="1" i="1" dirty="0"/>
              <a:t>V</a:t>
            </a:r>
            <a:r>
              <a:rPr lang="sk-SK" b="1" i="1" dirty="0" err="1" smtClean="0"/>
              <a:t>nímať</a:t>
            </a:r>
            <a:r>
              <a:rPr lang="sk-SK" b="1" i="1" dirty="0" smtClean="0"/>
              <a:t> isté skutočnosti a stavy vecí ako nemenné</a:t>
            </a:r>
            <a:r>
              <a:rPr lang="en-US" dirty="0" smtClean="0"/>
              <a:t>: </a:t>
            </a:r>
            <a:r>
              <a:rPr lang="sk-SK" dirty="0" smtClean="0"/>
              <a:t>Dieťa </a:t>
            </a:r>
            <a:r>
              <a:rPr lang="sk-SK" dirty="0"/>
              <a:t>jedného dňa vidí, ako mačka vbehla pod auto, a preháňa ju z jednej strany na druhú. Na druhý deň na tom istom mieste stojí iné auto, ale dieťa sa pozerá pod auto a pýta sa, kde je </a:t>
            </a:r>
            <a:r>
              <a:rPr lang="sk-SK" dirty="0" smtClean="0"/>
              <a:t>mačka.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9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3. </a:t>
            </a:r>
            <a:r>
              <a:rPr lang="sk-SK" b="1" i="1" dirty="0" smtClean="0"/>
              <a:t>Malé deti udržia v mysli len jednu alebo dve </a:t>
            </a:r>
            <a:r>
              <a:rPr lang="sk-SK" b="1" i="1" dirty="0" smtClean="0"/>
              <a:t>veci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Výskumy </a:t>
            </a:r>
            <a:r>
              <a:rPr lang="sk-SK" dirty="0"/>
              <a:t>ukazujú, že dospelí dokážu v mysli udržať asi sedem vecí, zatiaľ čo malé dieťa len jednu alebo dve. </a:t>
            </a:r>
            <a:endParaRPr lang="en-US" dirty="0" smtClean="0"/>
          </a:p>
          <a:p>
            <a:pPr lvl="0"/>
            <a:r>
              <a:rPr lang="sk-SK" dirty="0" smtClean="0"/>
              <a:t>Preto </a:t>
            </a:r>
            <a:r>
              <a:rPr lang="sk-SK" dirty="0"/>
              <a:t>deti hovoria v krátkych vetách a je pre </a:t>
            </a:r>
            <a:r>
              <a:rPr lang="sk-SK" dirty="0" err="1"/>
              <a:t>ne</a:t>
            </a:r>
            <a:r>
              <a:rPr lang="sk-SK" dirty="0"/>
              <a:t> ťažké porovnávať veci z viacerých hľadísk než z jedného. </a:t>
            </a:r>
            <a:endParaRPr lang="en-US" dirty="0" smtClean="0"/>
          </a:p>
          <a:p>
            <a:pPr lvl="0"/>
            <a:r>
              <a:rPr lang="sk-SK" dirty="0" smtClean="0"/>
              <a:t>Dokážu </a:t>
            </a:r>
            <a:r>
              <a:rPr lang="sk-SK" dirty="0"/>
              <a:t>napríklad triediť predmety podľa farby alebo tvaru, nie však podľa farby a tvaru súčasne. </a:t>
            </a:r>
            <a:endParaRPr lang="en-US" dirty="0" smtClean="0"/>
          </a:p>
          <a:p>
            <a:pPr lvl="0"/>
            <a:r>
              <a:rPr lang="sk-SK" dirty="0" smtClean="0"/>
              <a:t>Činnosti</a:t>
            </a:r>
            <a:r>
              <a:rPr lang="sk-SK" dirty="0"/>
              <a:t>, pri ktorých sa opisuje a objavuje, pomáhajú tieto schopnosti rozširovať.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82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4. </a:t>
            </a:r>
            <a:r>
              <a:rPr lang="sk-SK" b="1" i="1" dirty="0" smtClean="0"/>
              <a:t>Vytváranie kategórií je ťažké a náročné a vyžaduje si veľa praktických </a:t>
            </a:r>
            <a:r>
              <a:rPr lang="sk-SK" b="1" i="1" dirty="0" smtClean="0"/>
              <a:t>skúseností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smtClean="0"/>
              <a:t>Cvičenie</a:t>
            </a:r>
            <a:r>
              <a:rPr lang="sk-SK" dirty="0"/>
              <a:t>, opakovanie sa spája s vytváraním siete neurónov (mozgových buniek), ako aj správaním, ktoré táto sieť </a:t>
            </a:r>
            <a:r>
              <a:rPr lang="sk-SK" dirty="0" smtClean="0"/>
              <a:t>riadi.</a:t>
            </a:r>
            <a:endParaRPr lang="en-US" dirty="0" smtClean="0"/>
          </a:p>
          <a:p>
            <a:pPr lvl="0"/>
            <a:r>
              <a:rPr lang="sk-SK" dirty="0" smtClean="0"/>
              <a:t>Opakované </a:t>
            </a:r>
            <a:r>
              <a:rPr lang="sk-SK" dirty="0"/>
              <a:t>používanie slov v rôznych kontextoch pomáha dieťaťu lepšie pochopiť a osvojiť si význam slova a vytvárať vzťahy medzi slovami. </a:t>
            </a:r>
            <a:endParaRPr lang="en-US" dirty="0" smtClean="0"/>
          </a:p>
          <a:p>
            <a:pPr lvl="0"/>
            <a:r>
              <a:rPr lang="sk-SK" dirty="0" smtClean="0"/>
              <a:t>S</a:t>
            </a:r>
            <a:r>
              <a:rPr lang="sk-SK" dirty="0"/>
              <a:t> tým súvisí vnímanie synoným, antoným a sémantických tried (napr. dieťa sa potrebuje naučiť, že jablko, hruška, pomaranč a pod. patria spoločne do skupiny ovocie).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12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5. </a:t>
            </a:r>
            <a:r>
              <a:rPr lang="sk-SK" b="1" i="1" dirty="0" smtClean="0"/>
              <a:t>Deti horšie chápu abstraktné myšlienky a obrazné </a:t>
            </a:r>
            <a:r>
              <a:rPr lang="sk-SK" b="1" i="1" dirty="0" smtClean="0"/>
              <a:t>pomenovania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Pri </a:t>
            </a:r>
            <a:r>
              <a:rPr lang="sk-SK" dirty="0"/>
              <a:t>meraní deťom ľahko ukážete význam čísel, lebo pomocou metra sa zmení abstraktný pojem čísla na konkrétny – väčšie čísla na pravítku zodpovedajú napríklad väčšej dĺžke.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26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333</Words>
  <Application>Microsoft Office PowerPoint</Application>
  <PresentationFormat>Širokoúhlá obrazovka</PresentationFormat>
  <Paragraphs>58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Fazeta</vt:lpstr>
      <vt:lpstr>  Myslenie a reč detí predškolského veku    </vt:lpstr>
      <vt:lpstr>Jazyk, reč a myslenie dieťaťa </vt:lpstr>
      <vt:lpstr>Deti dokážu pravidlá jazyka nielen vycítiť, ale ich i intuitívne využívať.  </vt:lpstr>
      <vt:lpstr>Prezentace aplikace PowerPoint</vt:lpstr>
      <vt:lpstr>1. Dieťa sa neustále pýta</vt:lpstr>
      <vt:lpstr>2. Deti predškolského veku majú tendenciu prenášať istý typ príčinnosti na iné situácie</vt:lpstr>
      <vt:lpstr>3. Malé deti udržia v mysli len jednu alebo dve veci</vt:lpstr>
      <vt:lpstr>4. Vytváranie kategórií je ťažké a náročné a vyžaduje si veľa praktických skúseností</vt:lpstr>
      <vt:lpstr>5. Deti horšie chápu abstraktné myšlienky a obrazné pomenovania</vt:lpstr>
      <vt:lpstr>6. Deti v predškolskom i mladšom školskom veku doslovne chápu obrazné pomenovania </vt:lpstr>
      <vt:lpstr>7. Pre malé deti je ťažké sledovať stopu udalostí, ako nasledujú za sebou</vt:lpstr>
      <vt:lpstr>8. Slová upevňujú pamäť</vt:lpstr>
      <vt:lpstr>9. Malé deti potrebujú, aby sa im vytvorila explicitná pamäť</vt:lpstr>
      <vt:lpstr>10. Slová upevňujú pamäť</vt:lpstr>
      <vt:lpstr>Literatúra: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Myslenie a reč detí predškolského veku</dc:title>
  <dc:creator>Admin</dc:creator>
  <cp:lastModifiedBy>Admin</cp:lastModifiedBy>
  <cp:revision>3</cp:revision>
  <dcterms:created xsi:type="dcterms:W3CDTF">2020-03-28T14:51:07Z</dcterms:created>
  <dcterms:modified xsi:type="dcterms:W3CDTF">2020-03-29T12:36:34Z</dcterms:modified>
</cp:coreProperties>
</file>