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39F5BF-418F-49AA-B309-90764CCC55A4}" type="datetimeFigureOut">
              <a:rPr lang="sk-SK" smtClean="0"/>
              <a:pPr/>
              <a:t>4. 4. 2021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EBE061-519E-472D-B1FD-B9DCAFA8ADA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jazyky-bez-barier.cz/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www.robobraille.org/sk/node/5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martbooks.sk/" TargetMode="External"/><Relationship Id="rId5" Type="http://schemas.openxmlformats.org/officeDocument/2006/relationships/hyperlink" Target="http://www.vcelka.cz/" TargetMode="External"/><Relationship Id="rId4" Type="http://schemas.openxmlformats.org/officeDocument/2006/relationships/hyperlink" Target="http://www.kaminet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polecnecten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Vývinové poruchy učenia </a:t>
            </a:r>
            <a:br>
              <a:rPr lang="sk-SK" dirty="0" smtClean="0"/>
            </a:br>
            <a:r>
              <a:rPr lang="sk-SK" dirty="0" smtClean="0"/>
              <a:t>rady pre rodičov a učiteľov </a:t>
            </a:r>
            <a:r>
              <a:rPr lang="sk-SK" sz="2700" dirty="0" smtClean="0"/>
              <a:t>pomôcky, pracovné listy, edukačné aktivity, ktoré môžu pomôcť – </a:t>
            </a:r>
            <a:r>
              <a:rPr lang="sk-SK" dirty="0" smtClean="0"/>
              <a:t>1.stupeň ZŠ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Centrum pedagogicko-psychologického poradenstva a prevencie Trebišov</a:t>
            </a:r>
          </a:p>
          <a:p>
            <a:r>
              <a:rPr lang="sk-SK" dirty="0" smtClean="0"/>
              <a:t>                                                            </a:t>
            </a:r>
            <a:r>
              <a:rPr lang="sk-SK" sz="1400" dirty="0" smtClean="0"/>
              <a:t>Mgr. Jaroslava </a:t>
            </a:r>
            <a:r>
              <a:rPr lang="sk-SK" sz="1400" dirty="0" err="1" smtClean="0"/>
              <a:t>Nitraiová</a:t>
            </a:r>
            <a:endParaRPr lang="sk-SK" sz="1400" dirty="0" smtClean="0"/>
          </a:p>
          <a:p>
            <a:r>
              <a:rPr lang="sk-SK" sz="1400" dirty="0" smtClean="0"/>
              <a:t>                                                                                    </a:t>
            </a:r>
            <a:r>
              <a:rPr lang="sk-SK" sz="1200" dirty="0" smtClean="0"/>
              <a:t>špeciálny pedagóg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err="1" smtClean="0"/>
              <a:t>Psaní</a:t>
            </a:r>
            <a:r>
              <a:rPr lang="sk-SK" sz="1600" b="1" dirty="0" smtClean="0"/>
              <a:t> s hraním, </a:t>
            </a:r>
            <a:r>
              <a:rPr lang="sk-SK" sz="1600" dirty="0" err="1" smtClean="0"/>
              <a:t>Bednírová</a:t>
            </a:r>
            <a:r>
              <a:rPr lang="sk-SK" sz="1600" dirty="0" smtClean="0"/>
              <a:t>, J.: Brno, Pedagogicko-psychologická </a:t>
            </a:r>
            <a:r>
              <a:rPr lang="sk-SK" sz="1600" dirty="0" err="1" smtClean="0"/>
              <a:t>poradna</a:t>
            </a:r>
            <a:r>
              <a:rPr lang="sk-SK" sz="1600" dirty="0" smtClean="0"/>
              <a:t>, 1999,</a:t>
            </a:r>
          </a:p>
          <a:p>
            <a:r>
              <a:rPr lang="sk-SK" sz="1600" b="1" dirty="0" err="1" smtClean="0"/>
              <a:t>Psaní</a:t>
            </a:r>
            <a:r>
              <a:rPr lang="sk-SK" sz="1600" b="1" dirty="0" smtClean="0"/>
              <a:t> mne baví: diktáty a 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žáky</a:t>
            </a:r>
            <a:r>
              <a:rPr lang="sk-SK" sz="1600" b="1" dirty="0" smtClean="0"/>
              <a:t> s </a:t>
            </a:r>
            <a:r>
              <a:rPr lang="sk-SK" sz="1600" b="1" dirty="0" err="1" smtClean="0"/>
              <a:t>dysortografií</a:t>
            </a:r>
            <a:r>
              <a:rPr lang="sk-SK" sz="1600" b="1" dirty="0" smtClean="0"/>
              <a:t> a </a:t>
            </a:r>
            <a:r>
              <a:rPr lang="sk-SK" sz="1600" b="1" dirty="0" err="1" smtClean="0"/>
              <a:t>dysgrafií</a:t>
            </a:r>
            <a:r>
              <a:rPr lang="sk-SK" sz="1600" b="1" dirty="0" smtClean="0"/>
              <a:t>. </a:t>
            </a:r>
            <a:r>
              <a:rPr lang="sk-SK" sz="1600" dirty="0" smtClean="0"/>
              <a:t>Zelinková, O.: </a:t>
            </a:r>
            <a:r>
              <a:rPr lang="sk-SK" sz="1600" b="1" dirty="0" smtClean="0"/>
              <a:t> </a:t>
            </a:r>
            <a:r>
              <a:rPr lang="sk-SK" sz="1600" dirty="0" smtClean="0"/>
              <a:t>Praha, </a:t>
            </a:r>
            <a:r>
              <a:rPr lang="sk-SK" sz="1600" dirty="0" err="1" smtClean="0"/>
              <a:t>Nakladateství</a:t>
            </a:r>
            <a:r>
              <a:rPr lang="sk-SK" sz="1600" dirty="0" smtClean="0"/>
              <a:t> Dys,2007, ISBN 80-86255-03-4,</a:t>
            </a:r>
          </a:p>
          <a:p>
            <a:r>
              <a:rPr lang="sk-SK" sz="1600" b="1" dirty="0" smtClean="0"/>
              <a:t>Pracovní </a:t>
            </a:r>
            <a:r>
              <a:rPr lang="sk-SK" sz="1600" b="1" dirty="0" err="1" smtClean="0"/>
              <a:t>sešity</a:t>
            </a:r>
            <a:r>
              <a:rPr lang="sk-SK" sz="1600" b="1" dirty="0" smtClean="0"/>
              <a:t> na </a:t>
            </a:r>
            <a:r>
              <a:rPr lang="sk-SK" sz="1600" b="1" dirty="0" err="1" smtClean="0"/>
              <a:t>procvičovaní</a:t>
            </a:r>
            <a:r>
              <a:rPr lang="sk-SK" sz="1600" b="1" dirty="0" smtClean="0"/>
              <a:t> pravopisných </a:t>
            </a:r>
            <a:r>
              <a:rPr lang="sk-SK" sz="1600" b="1" dirty="0" err="1" smtClean="0"/>
              <a:t>pravidel</a:t>
            </a:r>
            <a:r>
              <a:rPr lang="sk-SK" sz="1600" b="1" dirty="0" smtClean="0"/>
              <a:t> – </a:t>
            </a:r>
            <a:r>
              <a:rPr lang="sk-SK" sz="1600" dirty="0" err="1" smtClean="0"/>
              <a:t>nakladatelství</a:t>
            </a:r>
            <a:r>
              <a:rPr lang="sk-SK" sz="1600" dirty="0" smtClean="0"/>
              <a:t> Nová škola, </a:t>
            </a:r>
            <a:r>
              <a:rPr lang="sk-SK" sz="1600" dirty="0" err="1" smtClean="0"/>
              <a:t>Blug</a:t>
            </a:r>
            <a:r>
              <a:rPr lang="sk-SK" sz="1600" dirty="0" smtClean="0"/>
              <a:t>,</a:t>
            </a:r>
            <a:endParaRPr lang="sk-SK" sz="1600" b="1" dirty="0"/>
          </a:p>
        </p:txBody>
      </p:sp>
      <p:pic>
        <p:nvPicPr>
          <p:cNvPr id="4" name="Obrázok 3" descr="Deti by mali písať rukou, nie na klávesnici! | Najmama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876"/>
            <a:ext cx="50720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Písanie pre Fandom – návod | Alexandra Pavelková | Fandom S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14290"/>
            <a:ext cx="1971676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Matematika a slovenský jazyk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600" b="1" dirty="0" smtClean="0"/>
              <a:t>Číselná </a:t>
            </a:r>
            <a:r>
              <a:rPr lang="sk-SK" sz="1600" b="1" dirty="0" err="1" smtClean="0"/>
              <a:t>řada</a:t>
            </a:r>
            <a:r>
              <a:rPr lang="sk-SK" sz="1600" b="1" dirty="0" smtClean="0"/>
              <a:t> do 100, </a:t>
            </a:r>
            <a:r>
              <a:rPr lang="sk-SK" sz="1600" dirty="0" err="1" smtClean="0"/>
              <a:t>Bednářová</a:t>
            </a:r>
            <a:r>
              <a:rPr lang="sk-SK" sz="1600" dirty="0" smtClean="0"/>
              <a:t>, J.: Praha, </a:t>
            </a:r>
            <a:r>
              <a:rPr lang="sk-SK" sz="1600" dirty="0" err="1" smtClean="0"/>
              <a:t>DYS-centrum</a:t>
            </a:r>
            <a:r>
              <a:rPr lang="sk-SK" sz="1600" dirty="0" smtClean="0"/>
              <a:t>, 2013, ISBN 978-80-904494-4-2,</a:t>
            </a:r>
          </a:p>
          <a:p>
            <a:r>
              <a:rPr lang="sk-SK" sz="1600" b="1" dirty="0" smtClean="0"/>
              <a:t>Číselná </a:t>
            </a:r>
            <a:r>
              <a:rPr lang="sk-SK" sz="1600" b="1" dirty="0" err="1" smtClean="0"/>
              <a:t>řada</a:t>
            </a:r>
            <a:r>
              <a:rPr lang="sk-SK" sz="1600" b="1" dirty="0" smtClean="0"/>
              <a:t> do 1000, </a:t>
            </a:r>
            <a:r>
              <a:rPr lang="sk-SK" sz="1600" dirty="0" err="1" smtClean="0"/>
              <a:t>Bednářová</a:t>
            </a:r>
            <a:r>
              <a:rPr lang="sk-SK" sz="1600" dirty="0" smtClean="0"/>
              <a:t>, J.: 1.díl. Praha: </a:t>
            </a:r>
            <a:r>
              <a:rPr lang="sk-SK" sz="1600" dirty="0" err="1" smtClean="0"/>
              <a:t>Dys-centrum</a:t>
            </a:r>
            <a:r>
              <a:rPr lang="sk-SK" sz="1600" dirty="0" smtClean="0"/>
              <a:t>, 2012,</a:t>
            </a:r>
          </a:p>
          <a:p>
            <a:r>
              <a:rPr lang="sk-SK" sz="1600" b="1" dirty="0" smtClean="0"/>
              <a:t>Číselná </a:t>
            </a:r>
            <a:r>
              <a:rPr lang="sk-SK" sz="1600" b="1" dirty="0" err="1" smtClean="0"/>
              <a:t>řada</a:t>
            </a:r>
            <a:r>
              <a:rPr lang="sk-SK" sz="1600" b="1" dirty="0" smtClean="0"/>
              <a:t> do 1000, </a:t>
            </a:r>
            <a:r>
              <a:rPr lang="sk-SK" sz="1600" dirty="0" err="1" smtClean="0"/>
              <a:t>Bednářová</a:t>
            </a:r>
            <a:r>
              <a:rPr lang="sk-SK" sz="1600" dirty="0" smtClean="0"/>
              <a:t>, J.:2.díl: Praha, </a:t>
            </a:r>
            <a:r>
              <a:rPr lang="sk-SK" sz="1600" dirty="0" err="1" smtClean="0"/>
              <a:t>Dys-centrum</a:t>
            </a:r>
            <a:r>
              <a:rPr lang="sk-SK" sz="1600" dirty="0" smtClean="0"/>
              <a:t>, 2017, ISBN 978-80-87581-14-8,</a:t>
            </a:r>
          </a:p>
          <a:p>
            <a:r>
              <a:rPr lang="sk-SK" sz="1600" b="1" dirty="0" smtClean="0"/>
              <a:t>Matematické cvičenia pre </a:t>
            </a:r>
            <a:r>
              <a:rPr lang="sk-SK" sz="1600" b="1" dirty="0" err="1" smtClean="0"/>
              <a:t>dyskalkulikov</a:t>
            </a:r>
            <a:r>
              <a:rPr lang="sk-SK" sz="1600" b="1" dirty="0" smtClean="0"/>
              <a:t>, </a:t>
            </a:r>
            <a:r>
              <a:rPr lang="sk-SK" sz="1600" dirty="0" err="1" smtClean="0"/>
              <a:t>Blažková</a:t>
            </a:r>
            <a:r>
              <a:rPr lang="sk-SK" sz="1600" dirty="0" smtClean="0"/>
              <a:t>, R.: Veľké Leváre, </a:t>
            </a:r>
            <a:r>
              <a:rPr lang="sk-SK" sz="1600" dirty="0" err="1" smtClean="0"/>
              <a:t>Infra</a:t>
            </a:r>
            <a:r>
              <a:rPr lang="sk-SK" sz="1600" dirty="0" smtClean="0"/>
              <a:t>, 2013, ISBN 9788086666488,</a:t>
            </a:r>
          </a:p>
          <a:p>
            <a:r>
              <a:rPr lang="sk-SK" sz="1600" b="1" dirty="0" smtClean="0"/>
              <a:t>Renátkine úlohy, </a:t>
            </a:r>
            <a:r>
              <a:rPr lang="sk-SK" sz="1600" dirty="0" err="1" smtClean="0"/>
              <a:t>Červeňáková</a:t>
            </a:r>
            <a:r>
              <a:rPr lang="sk-SK" sz="1600" dirty="0" smtClean="0"/>
              <a:t>, R.: </a:t>
            </a:r>
            <a:r>
              <a:rPr lang="sk-SK" sz="1600" dirty="0" err="1" smtClean="0"/>
              <a:t>Havlíčkuv</a:t>
            </a:r>
            <a:r>
              <a:rPr lang="sk-SK" sz="1600" dirty="0" smtClean="0"/>
              <a:t> Brod,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2013, ISBN </a:t>
            </a:r>
            <a:r>
              <a:rPr lang="sk-SK" sz="1600" dirty="0" smtClean="0"/>
              <a:t>9788073111366,</a:t>
            </a:r>
          </a:p>
          <a:p>
            <a:r>
              <a:rPr lang="sk-SK" sz="1600" b="1" dirty="0" smtClean="0"/>
              <a:t>Bystrík – didaktická postrehová hra, </a:t>
            </a:r>
            <a:r>
              <a:rPr lang="sk-SK" sz="1600" dirty="0" err="1" smtClean="0"/>
              <a:t>Gelanyiová</a:t>
            </a:r>
            <a:r>
              <a:rPr lang="sk-SK" sz="1600" dirty="0" smtClean="0"/>
              <a:t>, E.: Veľké Leváre, </a:t>
            </a:r>
            <a:r>
              <a:rPr lang="sk-SK" sz="1600" dirty="0" err="1" smtClean="0"/>
              <a:t>Infra</a:t>
            </a:r>
            <a:r>
              <a:rPr lang="sk-SK" sz="1600" dirty="0" smtClean="0"/>
              <a:t>, 2016,</a:t>
            </a:r>
          </a:p>
          <a:p>
            <a:r>
              <a:rPr lang="sk-SK" sz="1600" b="1" dirty="0" err="1" smtClean="0"/>
              <a:t>Dyskalkulie</a:t>
            </a:r>
            <a:r>
              <a:rPr lang="sk-SK" sz="1600" b="1" dirty="0" smtClean="0"/>
              <a:t> – špecifické poruchy počítaní, </a:t>
            </a:r>
            <a:r>
              <a:rPr lang="sk-SK" sz="1600" dirty="0" smtClean="0"/>
              <a:t>Novák, J.: nové úplne prepracované 4. </a:t>
            </a:r>
            <a:r>
              <a:rPr lang="sk-SK" sz="1600" dirty="0" err="1" smtClean="0"/>
              <a:t>vydání</a:t>
            </a:r>
            <a:r>
              <a:rPr lang="sk-SK" sz="1600" dirty="0" smtClean="0"/>
              <a:t>, </a:t>
            </a:r>
            <a:r>
              <a:rPr lang="sk-SK" sz="1600" dirty="0" err="1" smtClean="0"/>
              <a:t>Havlíčkuv</a:t>
            </a:r>
            <a:r>
              <a:rPr lang="sk-SK" sz="1600" dirty="0" smtClean="0"/>
              <a:t> brod: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2010. ISBN 978-80-7311-107-6,</a:t>
            </a:r>
          </a:p>
          <a:p>
            <a:r>
              <a:rPr lang="sk-SK" sz="1600" b="1" dirty="0" smtClean="0"/>
              <a:t>Čítanie pre </a:t>
            </a:r>
            <a:r>
              <a:rPr lang="sk-SK" sz="1600" b="1" dirty="0" err="1" smtClean="0"/>
              <a:t>dyslektikov</a:t>
            </a:r>
            <a:r>
              <a:rPr lang="sk-SK" sz="1600" b="1" dirty="0" smtClean="0"/>
              <a:t>, </a:t>
            </a:r>
            <a:r>
              <a:rPr lang="sk-SK" sz="1600" dirty="0" smtClean="0"/>
              <a:t>Horecká, M.: Brno, </a:t>
            </a:r>
            <a:r>
              <a:rPr lang="sk-SK" sz="1600" dirty="0" err="1" smtClean="0"/>
              <a:t>Edika</a:t>
            </a:r>
            <a:r>
              <a:rPr lang="sk-SK" sz="1600" dirty="0" smtClean="0"/>
              <a:t>, 2016, ISBN 978-80-266-0816-5,</a:t>
            </a:r>
          </a:p>
          <a:p>
            <a:r>
              <a:rPr lang="sk-SK" sz="1600" b="1" dirty="0" smtClean="0"/>
              <a:t>Pravopisne križovatky, </a:t>
            </a:r>
            <a:r>
              <a:rPr lang="sk-SK" sz="1600" dirty="0" smtClean="0"/>
              <a:t>Topil, Z., </a:t>
            </a:r>
            <a:r>
              <a:rPr lang="sk-SK" sz="1600" dirty="0" err="1" smtClean="0"/>
              <a:t>Chroboková</a:t>
            </a:r>
            <a:r>
              <a:rPr lang="sk-SK" sz="1600" dirty="0" smtClean="0"/>
              <a:t>, D.: Vybrané slová, veľké Leváre, </a:t>
            </a:r>
            <a:r>
              <a:rPr lang="sk-SK" sz="1600" dirty="0" err="1" smtClean="0"/>
              <a:t>Infra</a:t>
            </a:r>
            <a:r>
              <a:rPr lang="sk-SK" sz="1600" dirty="0" smtClean="0"/>
              <a:t>, 2015, ISBN 9788073111601.</a:t>
            </a:r>
            <a:endParaRPr lang="sk-SK" sz="1600" b="1" dirty="0" smtClean="0"/>
          </a:p>
          <a:p>
            <a:endParaRPr lang="sk-SK" sz="1600" b="1" dirty="0"/>
          </a:p>
        </p:txBody>
      </p:sp>
      <p:pic>
        <p:nvPicPr>
          <p:cNvPr id="4" name="Obrázok 3" descr="Matematika :: Nikola Nosková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357454" cy="10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PC programy, webové stránky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Chytré </a:t>
            </a:r>
            <a:r>
              <a:rPr lang="sk-SK" sz="1600" b="1" dirty="0" err="1" smtClean="0"/>
              <a:t>díte</a:t>
            </a:r>
            <a:r>
              <a:rPr lang="sk-SK" sz="1600" b="1" dirty="0" smtClean="0"/>
              <a:t>: </a:t>
            </a:r>
            <a:r>
              <a:rPr lang="sk-SK" sz="1600" b="1" dirty="0" err="1" smtClean="0"/>
              <a:t>Naslouchej</a:t>
            </a:r>
            <a:r>
              <a:rPr lang="sk-SK" sz="1600" b="1" dirty="0" smtClean="0"/>
              <a:t> a hrej si – </a:t>
            </a:r>
            <a:r>
              <a:rPr lang="sk-SK" sz="1600" dirty="0" smtClean="0"/>
              <a:t>Tréning sluchové </a:t>
            </a:r>
            <a:r>
              <a:rPr lang="sk-SK" sz="1600" dirty="0" err="1" smtClean="0"/>
              <a:t>pameti</a:t>
            </a:r>
            <a:r>
              <a:rPr lang="sk-SK" sz="1600" dirty="0" smtClean="0"/>
              <a:t>, rozlišovaní zvuku a tónu,</a:t>
            </a:r>
          </a:p>
          <a:p>
            <a:r>
              <a:rPr lang="sk-SK" sz="1600" b="1" dirty="0" smtClean="0"/>
              <a:t>Chytré </a:t>
            </a:r>
            <a:r>
              <a:rPr lang="sk-SK" sz="1600" b="1" dirty="0" err="1" smtClean="0"/>
              <a:t>díte</a:t>
            </a:r>
            <a:r>
              <a:rPr lang="sk-SK" sz="1600" b="1" dirty="0" smtClean="0"/>
              <a:t>: </a:t>
            </a:r>
            <a:r>
              <a:rPr lang="sk-SK" sz="1600" b="1" dirty="0" err="1" smtClean="0"/>
              <a:t>Slabikár</a:t>
            </a:r>
            <a:r>
              <a:rPr lang="sk-SK" sz="1600" b="1" dirty="0" smtClean="0"/>
              <a:t> – </a:t>
            </a:r>
            <a:r>
              <a:rPr lang="sk-SK" sz="1600" dirty="0" smtClean="0"/>
              <a:t>učíme </a:t>
            </a:r>
            <a:r>
              <a:rPr lang="sk-SK" sz="1600" dirty="0" err="1" smtClean="0"/>
              <a:t>se</a:t>
            </a:r>
            <a:r>
              <a:rPr lang="sk-SK" sz="1600" dirty="0" smtClean="0"/>
              <a:t> </a:t>
            </a:r>
            <a:r>
              <a:rPr lang="sk-SK" sz="1600" dirty="0" err="1" smtClean="0"/>
              <a:t>číst</a:t>
            </a:r>
            <a:r>
              <a:rPr lang="sk-SK" sz="1600" dirty="0" smtClean="0"/>
              <a:t>, </a:t>
            </a:r>
            <a:r>
              <a:rPr lang="sk-SK" sz="1600" dirty="0" err="1" smtClean="0"/>
              <a:t>rychle</a:t>
            </a:r>
            <a:r>
              <a:rPr lang="sk-SK" sz="1600" dirty="0" smtClean="0"/>
              <a:t> a </a:t>
            </a:r>
            <a:r>
              <a:rPr lang="sk-SK" sz="1600" dirty="0" err="1" smtClean="0"/>
              <a:t>zajímavé</a:t>
            </a:r>
            <a:r>
              <a:rPr lang="sk-SK" sz="1600" dirty="0" smtClean="0"/>
              <a:t>,</a:t>
            </a:r>
          </a:p>
          <a:p>
            <a:r>
              <a:rPr lang="sk-SK" sz="1600" b="1" dirty="0" smtClean="0"/>
              <a:t>FONO – </a:t>
            </a:r>
            <a:r>
              <a:rPr lang="sk-SK" sz="1600" dirty="0" smtClean="0"/>
              <a:t>súbor programov na rečovú terapiu vhodných pre deti s poruchami reči a poruchami učenia sa, Program má doložku MŠ SR, </a:t>
            </a:r>
          </a:p>
          <a:p>
            <a:r>
              <a:rPr lang="sk-SK" sz="1600" b="1" dirty="0" smtClean="0"/>
              <a:t>Program </a:t>
            </a:r>
            <a:r>
              <a:rPr lang="sk-SK" sz="1600" b="1" dirty="0" err="1" smtClean="0"/>
              <a:t>DysCom</a:t>
            </a:r>
            <a:r>
              <a:rPr lang="sk-SK" sz="1600" b="1" dirty="0" smtClean="0"/>
              <a:t> /</a:t>
            </a:r>
            <a:r>
              <a:rPr lang="sk-SK" sz="1600" dirty="0" smtClean="0"/>
              <a:t>priestorová orientácia, čítanie, pravopis, zrakové vnímanie/,</a:t>
            </a:r>
          </a:p>
          <a:p>
            <a:r>
              <a:rPr lang="sk-SK" sz="1600" b="1" dirty="0" smtClean="0"/>
              <a:t>Program </a:t>
            </a:r>
            <a:r>
              <a:rPr lang="sk-SK" sz="1600" b="1" dirty="0" err="1" smtClean="0"/>
              <a:t>Objevitel</a:t>
            </a:r>
            <a:r>
              <a:rPr lang="sk-SK" sz="1600" b="1" dirty="0" smtClean="0"/>
              <a:t> /</a:t>
            </a:r>
            <a:r>
              <a:rPr lang="sk-SK" sz="1600" dirty="0" smtClean="0"/>
              <a:t>matematické predstavy, zoznámenie s číslami, matematické operácie/,</a:t>
            </a:r>
          </a:p>
          <a:p>
            <a:r>
              <a:rPr lang="sk-SK" sz="1600" b="1" dirty="0" smtClean="0"/>
              <a:t>HAPPYNEURON – </a:t>
            </a:r>
            <a:r>
              <a:rPr lang="sk-SK" sz="1600" b="1" dirty="0" err="1" smtClean="0"/>
              <a:t>Brain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Jogging</a:t>
            </a:r>
            <a:r>
              <a:rPr lang="sk-SK" sz="1600" b="1" dirty="0" smtClean="0"/>
              <a:t> 6 / </a:t>
            </a:r>
            <a:r>
              <a:rPr lang="sk-SK" sz="1600" dirty="0" smtClean="0"/>
              <a:t>pamäť, pozornosť, a koncentrácia, rýchlosť spracovania informácií, exekutívne funkcie – plánovanie, organizovanie, riešenie problémov, emocionálne </a:t>
            </a:r>
            <a:r>
              <a:rPr lang="sk-SK" sz="1600" dirty="0" err="1" smtClean="0"/>
              <a:t>sebaregulácia</a:t>
            </a:r>
            <a:r>
              <a:rPr lang="sk-SK" sz="1600" dirty="0" smtClean="0"/>
              <a:t>, vyjadrovacie schopnosti a porozumenie reči, priestorová orientácia a vnímanie/, </a:t>
            </a:r>
          </a:p>
          <a:p>
            <a:r>
              <a:rPr lang="sk-SK" sz="1600" b="1" dirty="0" err="1" smtClean="0"/>
              <a:t>Robobraille</a:t>
            </a:r>
            <a:r>
              <a:rPr lang="sk-SK" sz="1600" b="1" dirty="0" smtClean="0"/>
              <a:t> – </a:t>
            </a:r>
            <a:r>
              <a:rPr lang="sk-SK" sz="1600" dirty="0" smtClean="0"/>
              <a:t>emailová a webová služba určená pre nevidiacich či slabozrakých používateľov alebo ľudí s </a:t>
            </a:r>
            <a:r>
              <a:rPr lang="sk-SK" sz="1600" dirty="0" err="1" smtClean="0"/>
              <a:t>dyslexiou</a:t>
            </a:r>
            <a:r>
              <a:rPr lang="sk-SK" sz="1600" dirty="0" smtClean="0"/>
              <a:t>. Prevádza textové súbory do rôznych iných formátov: </a:t>
            </a:r>
            <a:r>
              <a:rPr lang="sk-SK" sz="1600" dirty="0" err="1" smtClean="0"/>
              <a:t>Braillovho</a:t>
            </a:r>
            <a:r>
              <a:rPr lang="sk-SK" sz="1600" dirty="0" smtClean="0"/>
              <a:t> písma, MP3, </a:t>
            </a:r>
            <a:r>
              <a:rPr lang="sk-SK" sz="1600" dirty="0" err="1" smtClean="0"/>
              <a:t>Daisy</a:t>
            </a:r>
            <a:r>
              <a:rPr lang="sk-SK" sz="1600" dirty="0" smtClean="0"/>
              <a:t> – digitálne zvukové knihy,</a:t>
            </a:r>
            <a:endParaRPr lang="sk-SK" sz="1600" b="1" dirty="0" smtClean="0"/>
          </a:p>
        </p:txBody>
      </p:sp>
      <p:pic>
        <p:nvPicPr>
          <p:cNvPr id="4" name="Obrázok 3" descr="Vieme, ktoré programy si používatelia neaktualizujú. Windows XP stále žije  a SSD je príliš drahý | TOUCHI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0"/>
            <a:ext cx="2541944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PC programy, webové stránky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dirty="0" err="1" smtClean="0"/>
              <a:t>E-knihy</a:t>
            </a:r>
            <a:r>
              <a:rPr lang="sk-SK" sz="1600" dirty="0" smtClean="0"/>
              <a:t>: </a:t>
            </a:r>
            <a:r>
              <a:rPr lang="sk-SK" sz="1600" dirty="0" smtClean="0">
                <a:hlinkClick r:id="rId2"/>
              </a:rPr>
              <a:t>http://www.robobraille.org/sk/node/555</a:t>
            </a:r>
            <a:endParaRPr lang="sk-SK" sz="1600" dirty="0" smtClean="0"/>
          </a:p>
          <a:p>
            <a:r>
              <a:rPr lang="sk-SK" sz="1600" dirty="0" err="1" smtClean="0">
                <a:hlinkClick r:id="rId3"/>
              </a:rPr>
              <a:t>www.jazyky-bez-barier.cz</a:t>
            </a:r>
            <a:endParaRPr lang="sk-SK" sz="1600" dirty="0" smtClean="0"/>
          </a:p>
          <a:p>
            <a:r>
              <a:rPr lang="sk-SK" sz="1600" dirty="0" err="1" smtClean="0">
                <a:hlinkClick r:id="rId4"/>
              </a:rPr>
              <a:t>www.kaminet.cz</a:t>
            </a:r>
            <a:endParaRPr lang="sk-SK" sz="1600" dirty="0" smtClean="0"/>
          </a:p>
          <a:p>
            <a:r>
              <a:rPr lang="sk-SK" sz="1600" dirty="0" err="1" smtClean="0">
                <a:hlinkClick r:id="rId5"/>
              </a:rPr>
              <a:t>www.vcelka.cz</a:t>
            </a:r>
            <a:endParaRPr lang="sk-SK" sz="1600" dirty="0" smtClean="0"/>
          </a:p>
          <a:p>
            <a:r>
              <a:rPr lang="sk-SK" sz="1600" dirty="0" err="1" smtClean="0">
                <a:hlinkClick r:id="rId6"/>
              </a:rPr>
              <a:t>www.smartbooks.sk</a:t>
            </a:r>
            <a:endParaRPr lang="sk-SK" sz="1600" dirty="0" smtClean="0"/>
          </a:p>
          <a:p>
            <a:endParaRPr lang="sk-SK" sz="1600" dirty="0"/>
          </a:p>
        </p:txBody>
      </p:sp>
      <p:pic>
        <p:nvPicPr>
          <p:cNvPr id="4" name="Obrázok 3" descr="reláci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4000504"/>
            <a:ext cx="242889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POTŘEBUJI MÍT VLASTNÍ WEBOVÉ STRÁNKY, ALE NEVÍM JAK NA TO. - Blogy - ŽENY  s.r.o.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2643182"/>
            <a:ext cx="3714776" cy="244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r>
              <a:rPr lang="sk-SK" sz="1600" dirty="0" smtClean="0"/>
              <a:t>Zoznam </a:t>
            </a:r>
            <a:r>
              <a:rPr lang="sk-SK" sz="1600" dirty="0" smtClean="0"/>
              <a:t>použitej literatúry: </a:t>
            </a:r>
            <a:r>
              <a:rPr lang="sk-SK" sz="1600" dirty="0" err="1" smtClean="0"/>
              <a:t>Krejčová,L</a:t>
            </a:r>
            <a:r>
              <a:rPr lang="sk-SK" sz="1600" dirty="0" smtClean="0"/>
              <a:t>. – Hladíková, Z. a kol.: Vývinové poruchy učenia, 2018 ISBN 978-80-566-0760-2 </a:t>
            </a:r>
          </a:p>
          <a:p>
            <a:endParaRPr lang="sk-SK" sz="1600" dirty="0" smtClean="0"/>
          </a:p>
          <a:p>
            <a:r>
              <a:rPr lang="sk-SK" sz="1600" dirty="0" smtClean="0"/>
              <a:t>                                                         </a:t>
            </a:r>
            <a:r>
              <a:rPr lang="sk-SK" sz="1600" dirty="0" smtClean="0"/>
              <a:t>                </a:t>
            </a:r>
            <a:r>
              <a:rPr lang="sk-SK" sz="1600" dirty="0" smtClean="0"/>
              <a:t>Mgr. Jaroslava </a:t>
            </a:r>
            <a:r>
              <a:rPr lang="sk-SK" sz="1600" dirty="0" err="1" smtClean="0"/>
              <a:t>Nitraiová</a:t>
            </a:r>
            <a:endParaRPr lang="sk-SK" sz="1600" dirty="0"/>
          </a:p>
        </p:txBody>
      </p:sp>
      <p:pic>
        <p:nvPicPr>
          <p:cNvPr id="4" name="Obrázok 3" descr="CPPPaP Trebiš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421484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Tvorba web stránok | AYRI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947987"/>
            <a:ext cx="6286544" cy="155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Pomôcky, pracovné listy, edukačné programy a </a:t>
            </a:r>
            <a:r>
              <a:rPr lang="sk-SK" dirty="0" err="1" smtClean="0"/>
              <a:t>online</a:t>
            </a:r>
            <a:r>
              <a:rPr lang="sk-SK" dirty="0" smtClean="0"/>
              <a:t> aktivity, ktoré môžu pomôcť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/>
              <a:t>Pomôcky a pracovné listy, ktoré môžu pomôcť pri rozvoji oslabených schopností a zručností v rámci školskej dochádzky na prvý stupeň ZŠ,</a:t>
            </a:r>
          </a:p>
          <a:p>
            <a:pPr algn="just"/>
            <a:endParaRPr lang="sk-SK" sz="1600" dirty="0" smtClean="0"/>
          </a:p>
          <a:p>
            <a:r>
              <a:rPr lang="sk-SK" sz="1600" dirty="0" smtClean="0"/>
              <a:t>Kompenzačné a špeciálne učebné pomôcky pre deti a žiakov so špeciálnymi výchovno-vzdelávacími potrebami https://www.ssiba.sk/admin/fckeditor/userfiles/file/Dokumenty/KOMPENZACNE-POMOCKY.pdf/</a:t>
            </a:r>
            <a:endParaRPr lang="sk-SK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Fonematické uvedomovanie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err="1" smtClean="0"/>
              <a:t>Kuliferdo</a:t>
            </a:r>
            <a:endParaRPr lang="sk-SK" sz="1600" b="1" dirty="0" smtClean="0"/>
          </a:p>
          <a:p>
            <a:r>
              <a:rPr lang="sk-SK" sz="1600" b="1" dirty="0" smtClean="0"/>
              <a:t>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dyslektiky</a:t>
            </a:r>
            <a:r>
              <a:rPr lang="sk-SK" sz="1600" b="1" dirty="0" smtClean="0"/>
              <a:t> I</a:t>
            </a:r>
            <a:r>
              <a:rPr lang="sk-SK" sz="1600" dirty="0" smtClean="0"/>
              <a:t>. Rozlišovaní krátkych a </a:t>
            </a:r>
            <a:r>
              <a:rPr lang="sk-SK" sz="1600" dirty="0" err="1" smtClean="0"/>
              <a:t>dlouhých</a:t>
            </a:r>
            <a:r>
              <a:rPr lang="sk-SK" sz="1600" dirty="0" smtClean="0"/>
              <a:t> </a:t>
            </a:r>
            <a:r>
              <a:rPr lang="sk-SK" sz="1600" dirty="0" err="1" smtClean="0"/>
              <a:t>samohlásek</a:t>
            </a:r>
            <a:endParaRPr lang="sk-SK" sz="1600" dirty="0" smtClean="0"/>
          </a:p>
          <a:p>
            <a:r>
              <a:rPr lang="sk-SK" sz="1600" b="1" dirty="0" smtClean="0"/>
              <a:t>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dyslektiky</a:t>
            </a:r>
            <a:r>
              <a:rPr lang="sk-SK" sz="1600" b="1" dirty="0" smtClean="0"/>
              <a:t> III</a:t>
            </a:r>
            <a:r>
              <a:rPr lang="sk-SK" sz="1600" dirty="0" smtClean="0"/>
              <a:t>. Cvičení sluchové analýzy a syntézy</a:t>
            </a:r>
          </a:p>
          <a:p>
            <a:r>
              <a:rPr lang="sk-SK" sz="1600" b="1" dirty="0" smtClean="0"/>
              <a:t>Pavučinka:</a:t>
            </a:r>
            <a:r>
              <a:rPr lang="sk-SK" sz="1600" dirty="0" smtClean="0"/>
              <a:t> cvičenia sluchového vnímania a rozlišovania dĺžky samohlások, slabík, </a:t>
            </a:r>
            <a:r>
              <a:rPr lang="sk-SK" sz="1600" dirty="0" err="1" smtClean="0"/>
              <a:t>di</a:t>
            </a:r>
            <a:r>
              <a:rPr lang="sk-SK" sz="1600" dirty="0" smtClean="0"/>
              <a:t> – </a:t>
            </a:r>
            <a:r>
              <a:rPr lang="sk-SK" sz="1600" dirty="0" err="1" smtClean="0"/>
              <a:t>dy</a:t>
            </a:r>
            <a:r>
              <a:rPr lang="sk-SK" sz="1600" dirty="0" smtClean="0"/>
              <a:t>, ti – ty, </a:t>
            </a:r>
            <a:r>
              <a:rPr lang="sk-SK" sz="1600" dirty="0" err="1" smtClean="0"/>
              <a:t>ni</a:t>
            </a:r>
            <a:r>
              <a:rPr lang="sk-SK" sz="1600" dirty="0" smtClean="0"/>
              <a:t> – </a:t>
            </a:r>
            <a:r>
              <a:rPr lang="sk-SK" sz="1600" dirty="0" err="1" smtClean="0"/>
              <a:t>ny</a:t>
            </a:r>
            <a:r>
              <a:rPr lang="sk-SK" sz="1600" dirty="0" smtClean="0"/>
              <a:t>, a sykaviek,</a:t>
            </a:r>
          </a:p>
          <a:p>
            <a:r>
              <a:rPr lang="sk-SK" sz="1600" b="1" dirty="0" err="1" smtClean="0"/>
              <a:t>Visual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reading.org</a:t>
            </a:r>
            <a:r>
              <a:rPr lang="sk-SK" sz="1600" dirty="0" smtClean="0"/>
              <a:t>, - program na výučbu čítania, zlepšenie sluchovej diferenciácie, rozvoj slovnej zásoby a rozvoj vokálnej imitácie</a:t>
            </a:r>
          </a:p>
          <a:p>
            <a:r>
              <a:rPr lang="sk-SK" sz="1600" b="1" dirty="0" err="1" smtClean="0"/>
              <a:t>Bzučak</a:t>
            </a:r>
            <a:r>
              <a:rPr lang="sk-SK" sz="1600" dirty="0" smtClean="0"/>
              <a:t> – špeciálna </a:t>
            </a:r>
            <a:r>
              <a:rPr lang="sk-SK" sz="1600" dirty="0" err="1" smtClean="0"/>
              <a:t>didiaktická</a:t>
            </a:r>
            <a:r>
              <a:rPr lang="sk-SK" sz="1600" dirty="0" smtClean="0"/>
              <a:t> pomôcka na </a:t>
            </a:r>
            <a:r>
              <a:rPr lang="sk-SK" sz="1600" dirty="0" err="1" smtClean="0"/>
              <a:t>roulišovanie</a:t>
            </a:r>
            <a:r>
              <a:rPr lang="sk-SK" sz="1600" dirty="0" smtClean="0"/>
              <a:t> krátkych a dlhých slabík,</a:t>
            </a:r>
          </a:p>
          <a:p>
            <a:r>
              <a:rPr lang="sk-SK" sz="1600" b="1" dirty="0" smtClean="0"/>
              <a:t>Doska na nácvik </a:t>
            </a:r>
            <a:r>
              <a:rPr lang="sk-SK" sz="1600" b="1" dirty="0" err="1" smtClean="0"/>
              <a:t>di</a:t>
            </a:r>
            <a:r>
              <a:rPr lang="sk-SK" sz="1600" b="1" dirty="0" smtClean="0"/>
              <a:t> – </a:t>
            </a:r>
            <a:r>
              <a:rPr lang="sk-SK" sz="1600" b="1" dirty="0" err="1" smtClean="0"/>
              <a:t>dy</a:t>
            </a:r>
            <a:r>
              <a:rPr lang="sk-SK" sz="1600" b="1" dirty="0" smtClean="0"/>
              <a:t>, ti – ty, </a:t>
            </a:r>
            <a:r>
              <a:rPr lang="sk-SK" sz="1600" b="1" dirty="0" err="1" smtClean="0"/>
              <a:t>ni</a:t>
            </a:r>
            <a:r>
              <a:rPr lang="sk-SK" sz="1600" b="1" dirty="0" smtClean="0"/>
              <a:t> – </a:t>
            </a:r>
            <a:r>
              <a:rPr lang="sk-SK" sz="1600" b="1" dirty="0" err="1" smtClean="0"/>
              <a:t>ny</a:t>
            </a:r>
            <a:r>
              <a:rPr lang="sk-SK" sz="1600" dirty="0" smtClean="0"/>
              <a:t>, /</a:t>
            </a:r>
            <a:r>
              <a:rPr lang="sk-SK" sz="1600" dirty="0" err="1" smtClean="0"/>
              <a:t>Mäkkotvrdá</a:t>
            </a:r>
            <a:r>
              <a:rPr lang="sk-SK" sz="1600" dirty="0" smtClean="0"/>
              <a:t> doska zobrazujúca </a:t>
            </a:r>
            <a:r>
              <a:rPr lang="sk-SK" sz="1600" dirty="0" err="1" smtClean="0"/>
              <a:t>di</a:t>
            </a:r>
            <a:r>
              <a:rPr lang="sk-SK" sz="1600" dirty="0" smtClean="0"/>
              <a:t> –</a:t>
            </a:r>
            <a:r>
              <a:rPr lang="sk-SK" sz="1600" dirty="0" err="1" smtClean="0"/>
              <a:t>dy</a:t>
            </a:r>
            <a:r>
              <a:rPr lang="sk-SK" sz="1600" dirty="0" smtClean="0"/>
              <a:t>, </a:t>
            </a:r>
            <a:r>
              <a:rPr lang="sk-SK" sz="1600" dirty="0" err="1" smtClean="0"/>
              <a:t>dý</a:t>
            </a:r>
            <a:r>
              <a:rPr lang="sk-SK" sz="1600" dirty="0" smtClean="0"/>
              <a:t> – </a:t>
            </a:r>
            <a:r>
              <a:rPr lang="sk-SK" sz="1600" dirty="0" err="1" smtClean="0"/>
              <a:t>dí</a:t>
            </a:r>
            <a:r>
              <a:rPr lang="sk-SK" sz="1600" dirty="0" smtClean="0"/>
              <a:t>, ty – ti, </a:t>
            </a:r>
            <a:r>
              <a:rPr lang="sk-SK" sz="1600" dirty="0" err="1" smtClean="0"/>
              <a:t>tý</a:t>
            </a:r>
            <a:r>
              <a:rPr lang="sk-SK" sz="1600" dirty="0" smtClean="0"/>
              <a:t> – tí, </a:t>
            </a:r>
            <a:r>
              <a:rPr lang="sk-SK" sz="1600" dirty="0" err="1" smtClean="0"/>
              <a:t>ny</a:t>
            </a:r>
            <a:r>
              <a:rPr lang="sk-SK" sz="1600" dirty="0" smtClean="0"/>
              <a:t> – </a:t>
            </a:r>
            <a:r>
              <a:rPr lang="sk-SK" sz="1600" dirty="0" err="1" smtClean="0"/>
              <a:t>ni</a:t>
            </a:r>
            <a:r>
              <a:rPr lang="sk-SK" sz="1600" dirty="0" smtClean="0"/>
              <a:t>, </a:t>
            </a:r>
            <a:r>
              <a:rPr lang="sk-SK" sz="1600" dirty="0" err="1" smtClean="0"/>
              <a:t>ný</a:t>
            </a:r>
            <a:r>
              <a:rPr lang="sk-SK" sz="1600" dirty="0" smtClean="0"/>
              <a:t> – </a:t>
            </a:r>
            <a:r>
              <a:rPr lang="sk-SK" sz="1600" dirty="0" err="1" smtClean="0"/>
              <a:t>ní</a:t>
            </a:r>
            <a:endParaRPr lang="sk-SK" sz="1600" dirty="0" smtClean="0"/>
          </a:p>
          <a:p>
            <a:r>
              <a:rPr lang="sk-SK" sz="1600" b="1" dirty="0" smtClean="0"/>
              <a:t>FONO </a:t>
            </a:r>
            <a:r>
              <a:rPr lang="sk-SK" sz="1600" dirty="0" smtClean="0"/>
              <a:t>– súbor programov na rečovú terapiu vhodný pre deti s poruchami reči a poruchami učenia sa, program má doložku MŠ SR,</a:t>
            </a:r>
          </a:p>
          <a:p>
            <a:r>
              <a:rPr lang="sk-SK" sz="1600" b="1" dirty="0" smtClean="0"/>
              <a:t>Program </a:t>
            </a:r>
            <a:r>
              <a:rPr lang="sk-SK" sz="1600" b="1" dirty="0" err="1" smtClean="0"/>
              <a:t>DysCom</a:t>
            </a:r>
            <a:r>
              <a:rPr lang="sk-SK" sz="1600" b="1" dirty="0" smtClean="0"/>
              <a:t> </a:t>
            </a:r>
            <a:r>
              <a:rPr lang="sk-SK" sz="1600" dirty="0" smtClean="0"/>
              <a:t>– priestorová orientácia, čítanie, </a:t>
            </a:r>
            <a:endParaRPr lang="sk-SK" sz="1600" dirty="0"/>
          </a:p>
        </p:txBody>
      </p:sp>
      <p:pic>
        <p:nvPicPr>
          <p:cNvPr id="4" name="Obrázok 3" descr="FONOLOGICKÉ UVEDOMOVANIE AKO PREKURZOR VÝVINU GRAMOTNOST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0"/>
            <a:ext cx="1714500" cy="152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Zraková percepcia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Zrakové vnímaní</a:t>
            </a:r>
            <a:r>
              <a:rPr lang="sk-SK" sz="1600" dirty="0" smtClean="0"/>
              <a:t>: optická </a:t>
            </a:r>
            <a:r>
              <a:rPr lang="sk-SK" sz="1600" dirty="0" err="1" smtClean="0"/>
              <a:t>diferenciace</a:t>
            </a:r>
            <a:r>
              <a:rPr lang="sk-SK" sz="1600" dirty="0" smtClean="0"/>
              <a:t> I. 3. vyd. Bednárová, J.: Praha,2010. ISBN 978-80-904494-2-8,</a:t>
            </a:r>
          </a:p>
          <a:p>
            <a:r>
              <a:rPr lang="sk-SK" sz="1600" b="1" dirty="0" smtClean="0"/>
              <a:t>Zrakové rozlišovaní:</a:t>
            </a:r>
            <a:r>
              <a:rPr lang="sk-SK" sz="1600" dirty="0" smtClean="0"/>
              <a:t> Bednárová, J.: Brno, 2003,Pedagogicko-psychologická </a:t>
            </a:r>
            <a:r>
              <a:rPr lang="sk-SK" sz="1600" dirty="0" err="1" smtClean="0"/>
              <a:t>poradna</a:t>
            </a:r>
            <a:r>
              <a:rPr lang="sk-SK" sz="1600" dirty="0" smtClean="0"/>
              <a:t>,</a:t>
            </a:r>
          </a:p>
          <a:p>
            <a:r>
              <a:rPr lang="sk-SK" sz="1600" b="1" dirty="0" smtClean="0"/>
              <a:t>Zrakové vnímaní: </a:t>
            </a:r>
            <a:r>
              <a:rPr lang="sk-SK" sz="1600" dirty="0" smtClean="0"/>
              <a:t>optická </a:t>
            </a:r>
            <a:r>
              <a:rPr lang="sk-SK" sz="1600" dirty="0" err="1" smtClean="0"/>
              <a:t>diferenciace</a:t>
            </a:r>
            <a:r>
              <a:rPr lang="sk-SK" sz="1600" dirty="0" smtClean="0"/>
              <a:t> II. 3.vyd. Praha, 2010, </a:t>
            </a:r>
            <a:r>
              <a:rPr lang="sk-SK" sz="1600" dirty="0" err="1" smtClean="0"/>
              <a:t>Dys-centrum</a:t>
            </a:r>
            <a:r>
              <a:rPr lang="sk-SK" sz="1600" dirty="0" smtClean="0"/>
              <a:t>, ISBN 978-80-904494-3-5,</a:t>
            </a:r>
          </a:p>
          <a:p>
            <a:r>
              <a:rPr lang="sk-SK" sz="1600" b="1" dirty="0" err="1" smtClean="0"/>
              <a:t>Kuliferdo</a:t>
            </a:r>
            <a:r>
              <a:rPr lang="sk-SK" sz="1600" b="1" dirty="0" smtClean="0"/>
              <a:t>- špecifické poruchy učenia – </a:t>
            </a:r>
            <a:r>
              <a:rPr lang="sk-SK" sz="1600" dirty="0" err="1" smtClean="0"/>
              <a:t>Gošová</a:t>
            </a:r>
            <a:r>
              <a:rPr lang="sk-SK" sz="1600" dirty="0" smtClean="0"/>
              <a:t>, V.: Bratislava Raabe,2013,</a:t>
            </a:r>
          </a:p>
          <a:p>
            <a:r>
              <a:rPr lang="sk-SK" sz="1600" dirty="0" smtClean="0"/>
              <a:t>ISBN 8594031501978 – súbor siedmych pracovných zošitov,</a:t>
            </a:r>
          </a:p>
          <a:p>
            <a:r>
              <a:rPr lang="sk-SK" sz="1600" b="1" dirty="0" smtClean="0"/>
              <a:t>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dyslektiky</a:t>
            </a:r>
            <a:r>
              <a:rPr lang="sk-SK" sz="1600" b="1" dirty="0" smtClean="0"/>
              <a:t> IV. Rozlišovaní b- d – p</a:t>
            </a:r>
            <a:r>
              <a:rPr lang="sk-SK" sz="1600" dirty="0" smtClean="0"/>
              <a:t>. Zelinková, </a:t>
            </a:r>
            <a:r>
              <a:rPr lang="sk-SK" sz="1600" dirty="0" err="1" smtClean="0"/>
              <a:t>O,Praha</a:t>
            </a:r>
            <a:r>
              <a:rPr lang="sk-SK" sz="1600" dirty="0" smtClean="0"/>
              <a:t>, </a:t>
            </a:r>
            <a:r>
              <a:rPr lang="sk-SK" sz="1600" dirty="0" err="1" smtClean="0"/>
              <a:t>nakladatelství</a:t>
            </a:r>
            <a:r>
              <a:rPr lang="sk-SK" sz="1600" dirty="0" smtClean="0"/>
              <a:t> DYS, 2012, ISBN 80-902065-7-3,</a:t>
            </a:r>
          </a:p>
          <a:p>
            <a:r>
              <a:rPr lang="sk-SK" sz="1600" b="1" dirty="0" smtClean="0"/>
              <a:t>Pomôcka </a:t>
            </a:r>
            <a:r>
              <a:rPr lang="sk-SK" sz="1600" b="1" dirty="0" err="1" smtClean="0"/>
              <a:t>Logiko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Picolo</a:t>
            </a:r>
            <a:r>
              <a:rPr lang="sk-SK" sz="1600" dirty="0" smtClean="0"/>
              <a:t>, rad oko a ruka.</a:t>
            </a:r>
          </a:p>
          <a:p>
            <a:endParaRPr lang="sk-SK" sz="1600" b="1" dirty="0" smtClean="0"/>
          </a:p>
          <a:p>
            <a:endParaRPr lang="sk-SK" sz="1600" dirty="0"/>
          </a:p>
        </p:txBody>
      </p:sp>
      <p:pic>
        <p:nvPicPr>
          <p:cNvPr id="4" name="Obrázok 3" descr="Zborovna.sk – portál pre učiteľ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85728"/>
            <a:ext cx="2424115" cy="122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grafomotorika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Jedným </a:t>
            </a:r>
            <a:r>
              <a:rPr lang="sk-SK" sz="1600" b="1" dirty="0" err="1" smtClean="0"/>
              <a:t>tahem</a:t>
            </a:r>
            <a:r>
              <a:rPr lang="sk-SK" sz="1600" b="1" dirty="0" smtClean="0"/>
              <a:t>: </a:t>
            </a:r>
            <a:r>
              <a:rPr lang="sk-SK" sz="1600" b="1" dirty="0" err="1" smtClean="0"/>
              <a:t>uvolňovací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grafomotorické</a:t>
            </a:r>
            <a:r>
              <a:rPr lang="sk-SK" sz="1600" b="1" dirty="0" smtClean="0"/>
              <a:t> cviky, </a:t>
            </a:r>
            <a:r>
              <a:rPr lang="sk-SK" sz="1600" dirty="0" smtClean="0"/>
              <a:t>Bednárová, J. a </a:t>
            </a:r>
            <a:r>
              <a:rPr lang="sk-SK" sz="1600" dirty="0" err="1" smtClean="0"/>
              <a:t>Šmarda</a:t>
            </a:r>
            <a:r>
              <a:rPr lang="sk-SK" sz="1600" dirty="0" smtClean="0"/>
              <a:t>, R.:</a:t>
            </a:r>
            <a:r>
              <a:rPr lang="sk-SK" sz="1600" b="1" dirty="0" smtClean="0"/>
              <a:t> </a:t>
            </a:r>
            <a:r>
              <a:rPr lang="sk-SK" sz="1600" dirty="0" smtClean="0"/>
              <a:t>Praha, </a:t>
            </a:r>
            <a:r>
              <a:rPr lang="sk-SK" sz="1600" dirty="0" err="1" smtClean="0"/>
              <a:t>Dys</a:t>
            </a:r>
            <a:r>
              <a:rPr lang="sk-SK" sz="1600" dirty="0" smtClean="0"/>
              <a:t> centrum, 2009, ISBN 978-80-904494-6-6,</a:t>
            </a:r>
          </a:p>
          <a:p>
            <a:r>
              <a:rPr lang="sk-SK" sz="1600" b="1" dirty="0" smtClean="0"/>
              <a:t>O čom sa rozprávali ceruzky</a:t>
            </a:r>
            <a:r>
              <a:rPr lang="sk-SK" sz="1600" dirty="0" smtClean="0"/>
              <a:t>, Bednárová, J.: Brno, </a:t>
            </a:r>
            <a:r>
              <a:rPr lang="sk-SK" sz="1600" dirty="0" err="1" smtClean="0"/>
              <a:t>Edika</a:t>
            </a:r>
            <a:r>
              <a:rPr lang="sk-SK" sz="1600" dirty="0" smtClean="0"/>
              <a:t>, 2012, ISBN 9788026600411,</a:t>
            </a:r>
          </a:p>
          <a:p>
            <a:r>
              <a:rPr lang="sk-SK" sz="1600" b="1" dirty="0" err="1" smtClean="0"/>
              <a:t>Kuliferdo</a:t>
            </a:r>
            <a:r>
              <a:rPr lang="sk-SK" sz="1600" b="1" dirty="0" smtClean="0"/>
              <a:t>- špecifické poruchy učenia – </a:t>
            </a:r>
            <a:r>
              <a:rPr lang="sk-SK" sz="1600" dirty="0" err="1" smtClean="0"/>
              <a:t>Gošová</a:t>
            </a:r>
            <a:r>
              <a:rPr lang="sk-SK" sz="1600" dirty="0" smtClean="0"/>
              <a:t>, V.: Bratislava Raabe,2013,</a:t>
            </a:r>
          </a:p>
          <a:p>
            <a:r>
              <a:rPr lang="sk-SK" sz="1600" dirty="0" smtClean="0"/>
              <a:t>ISBN 8594031501978 – súbor siedmych pracovných zošitov,</a:t>
            </a:r>
          </a:p>
          <a:p>
            <a:r>
              <a:rPr lang="sk-SK" sz="1600" b="1" dirty="0" smtClean="0"/>
              <a:t>Čáry, máry I: </a:t>
            </a:r>
            <a:r>
              <a:rPr lang="sk-SK" sz="1600" dirty="0" smtClean="0"/>
              <a:t>Michalová, Z: pracovní zošit pre rozvoj </a:t>
            </a:r>
            <a:r>
              <a:rPr lang="sk-SK" sz="1600" dirty="0" err="1" smtClean="0"/>
              <a:t>grafomotoriky</a:t>
            </a:r>
            <a:r>
              <a:rPr lang="sk-SK" sz="1600" dirty="0" smtClean="0"/>
              <a:t>, 3.vyd. </a:t>
            </a:r>
            <a:r>
              <a:rPr lang="sk-SK" sz="1600" dirty="0" err="1" smtClean="0"/>
              <a:t>Havlíčkuv</a:t>
            </a:r>
            <a:r>
              <a:rPr lang="sk-SK" sz="1600" dirty="0" smtClean="0"/>
              <a:t> Brod: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2009, ISBN 978-80-7311-109-0, </a:t>
            </a:r>
          </a:p>
          <a:p>
            <a:r>
              <a:rPr lang="sk-SK" sz="1600" b="1" dirty="0" smtClean="0"/>
              <a:t>Čáry, máry II: </a:t>
            </a:r>
            <a:r>
              <a:rPr lang="sk-SK" sz="1600" dirty="0" smtClean="0"/>
              <a:t>Michalová, Z</a:t>
            </a:r>
            <a:r>
              <a:rPr lang="sk-SK" sz="1600" b="1" dirty="0" smtClean="0"/>
              <a:t>: </a:t>
            </a:r>
            <a:r>
              <a:rPr lang="sk-SK" sz="1600" dirty="0" smtClean="0"/>
              <a:t>pracovní zošit pre rozvoj </a:t>
            </a:r>
            <a:r>
              <a:rPr lang="sk-SK" sz="1600" dirty="0" err="1" smtClean="0"/>
              <a:t>grafomotoriky</a:t>
            </a:r>
            <a:r>
              <a:rPr lang="sk-SK" sz="1600" dirty="0" smtClean="0"/>
              <a:t>, 3.vyd. </a:t>
            </a:r>
            <a:r>
              <a:rPr lang="sk-SK" sz="1600" dirty="0" err="1" smtClean="0"/>
              <a:t>Havlíčkuv</a:t>
            </a:r>
            <a:r>
              <a:rPr lang="sk-SK" sz="1600" dirty="0" smtClean="0"/>
              <a:t> Brod: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2009, ISBN 978-80-7311-109-0, </a:t>
            </a:r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b="1" dirty="0"/>
          </a:p>
        </p:txBody>
      </p:sp>
      <p:pic>
        <p:nvPicPr>
          <p:cNvPr id="4" name="Obrázok 3" descr="Karty na precvičenie grafomotoriky | Nomiland.sk - obchod pre deti a  materské škol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290"/>
            <a:ext cx="2928958" cy="132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Priestorová orientácia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err="1" smtClean="0"/>
              <a:t>Prostorová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orientace</a:t>
            </a:r>
            <a:r>
              <a:rPr lang="sk-SK" sz="1600" dirty="0" smtClean="0"/>
              <a:t>, Bednárová, J.: Brno, Pedagogicko-psychologická </a:t>
            </a:r>
            <a:r>
              <a:rPr lang="sk-SK" sz="1600" dirty="0" err="1" smtClean="0"/>
              <a:t>poradna</a:t>
            </a:r>
            <a:r>
              <a:rPr lang="sk-SK" sz="1600" dirty="0" smtClean="0"/>
              <a:t>, 2004,</a:t>
            </a:r>
          </a:p>
          <a:p>
            <a:r>
              <a:rPr lang="sk-SK" sz="1600" b="1" dirty="0" err="1" smtClean="0"/>
              <a:t>Bee-bot</a:t>
            </a:r>
            <a:r>
              <a:rPr lang="sk-SK" sz="1600" dirty="0" smtClean="0"/>
              <a:t> /robotická hračka/ - základy,</a:t>
            </a:r>
          </a:p>
          <a:p>
            <a:r>
              <a:rPr lang="sk-SK" sz="1600" b="1" dirty="0" err="1" smtClean="0"/>
              <a:t>Kuliferdo</a:t>
            </a:r>
            <a:r>
              <a:rPr lang="sk-SK" sz="1600" b="1" dirty="0" smtClean="0"/>
              <a:t>- špecifické poruchy učenia – </a:t>
            </a:r>
            <a:r>
              <a:rPr lang="sk-SK" sz="1600" dirty="0" err="1" smtClean="0"/>
              <a:t>Gošová</a:t>
            </a:r>
            <a:r>
              <a:rPr lang="sk-SK" sz="1600" dirty="0" smtClean="0"/>
              <a:t>, V.: Bratislava Raabe,2013,</a:t>
            </a:r>
          </a:p>
          <a:p>
            <a:r>
              <a:rPr lang="sk-SK" sz="1600" dirty="0" smtClean="0"/>
              <a:t>ISBN 8594031501978 – súbor siedmych pracovných zošitov,</a:t>
            </a:r>
          </a:p>
          <a:p>
            <a:r>
              <a:rPr lang="sk-SK" sz="1600" b="1" dirty="0" smtClean="0"/>
              <a:t>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dyslektiky</a:t>
            </a:r>
            <a:r>
              <a:rPr lang="sk-SK" sz="1600" b="1" dirty="0" smtClean="0"/>
              <a:t> VI. </a:t>
            </a:r>
            <a:r>
              <a:rPr lang="sk-SK" sz="1600" dirty="0" smtClean="0"/>
              <a:t>Cvičení </a:t>
            </a:r>
            <a:r>
              <a:rPr lang="sk-SK" sz="1600" dirty="0" err="1" smtClean="0"/>
              <a:t>pravo-levé</a:t>
            </a:r>
            <a:r>
              <a:rPr lang="sk-SK" sz="1600" dirty="0" smtClean="0"/>
              <a:t> </a:t>
            </a:r>
            <a:r>
              <a:rPr lang="sk-SK" sz="1600" dirty="0" err="1" smtClean="0"/>
              <a:t>orientace</a:t>
            </a:r>
            <a:r>
              <a:rPr lang="sk-SK" sz="1600" dirty="0" smtClean="0"/>
              <a:t>, Praha: </a:t>
            </a:r>
            <a:r>
              <a:rPr lang="sk-SK" sz="1600" dirty="0" err="1" smtClean="0"/>
              <a:t>Nakladatelství</a:t>
            </a:r>
            <a:r>
              <a:rPr lang="sk-SK" sz="1600" dirty="0" smtClean="0"/>
              <a:t> DYS: 2007, ISBN 80-902065-26,</a:t>
            </a:r>
          </a:p>
          <a:p>
            <a:endParaRPr lang="sk-SK" sz="1600" dirty="0"/>
          </a:p>
        </p:txBody>
      </p:sp>
      <p:pic>
        <p:nvPicPr>
          <p:cNvPr id="4" name="Obrázok 3" descr="Zborovna.sk – portál pre učiteľov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0"/>
            <a:ext cx="278608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pamäť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Cvičíme </a:t>
            </a:r>
            <a:r>
              <a:rPr lang="sk-SK" sz="1600" b="1" dirty="0" err="1" smtClean="0"/>
              <a:t>pameť</a:t>
            </a:r>
            <a:r>
              <a:rPr lang="sk-SK" sz="1600" dirty="0" smtClean="0"/>
              <a:t>, </a:t>
            </a:r>
            <a:r>
              <a:rPr lang="sk-SK" sz="1600" dirty="0" err="1" smtClean="0"/>
              <a:t>Rezková</a:t>
            </a:r>
            <a:r>
              <a:rPr lang="sk-SK" sz="1600" dirty="0" smtClean="0"/>
              <a:t>, V., </a:t>
            </a:r>
            <a:r>
              <a:rPr lang="sk-SK" sz="1600" dirty="0" err="1" smtClean="0"/>
              <a:t>Tumpachová</a:t>
            </a:r>
            <a:r>
              <a:rPr lang="sk-SK" sz="1600" dirty="0" smtClean="0"/>
              <a:t>, L.: Praha, Pražská </a:t>
            </a:r>
            <a:r>
              <a:rPr lang="sk-SK" sz="1600" dirty="0" err="1" smtClean="0"/>
              <a:t>peadgogické-psychologická</a:t>
            </a:r>
            <a:r>
              <a:rPr lang="sk-SK" sz="1600" dirty="0" smtClean="0"/>
              <a:t> poradňa, 2010,</a:t>
            </a:r>
          </a:p>
          <a:p>
            <a:endParaRPr lang="sk-SK" sz="1600" dirty="0" smtClean="0"/>
          </a:p>
          <a:p>
            <a:r>
              <a:rPr lang="sk-SK" sz="1600" b="1" dirty="0" smtClean="0"/>
              <a:t>Trénujte si </a:t>
            </a:r>
            <a:r>
              <a:rPr lang="sk-SK" sz="1600" b="1" dirty="0" err="1" smtClean="0"/>
              <a:t>pameť</a:t>
            </a:r>
            <a:r>
              <a:rPr lang="sk-SK" sz="1600" dirty="0" smtClean="0"/>
              <a:t>, Suchá, J.: Praha, Portál, ISBN 978-80-7367-791-6,</a:t>
            </a:r>
            <a:endParaRPr lang="sk-SK" sz="1600" dirty="0"/>
          </a:p>
        </p:txBody>
      </p:sp>
      <p:pic>
        <p:nvPicPr>
          <p:cNvPr id="4" name="Obrázok 3" descr="Pracovní Pamäť | Mentem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86124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Zlepšenie pamäte pre bežný život a rýchlejšie učenie sa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14686"/>
            <a:ext cx="237594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err="1" smtClean="0"/>
              <a:t>Fíovo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, </a:t>
            </a:r>
            <a:r>
              <a:rPr lang="sk-SK" sz="1600" dirty="0" err="1" smtClean="0"/>
              <a:t>Balharová</a:t>
            </a:r>
            <a:r>
              <a:rPr lang="sk-SK" sz="1600" dirty="0" smtClean="0"/>
              <a:t>, K.: Praha, </a:t>
            </a:r>
            <a:r>
              <a:rPr lang="sk-SK" sz="1600" dirty="0" err="1" smtClean="0"/>
              <a:t>Wolters</a:t>
            </a:r>
            <a:r>
              <a:rPr lang="sk-SK" sz="1600" dirty="0" smtClean="0"/>
              <a:t> </a:t>
            </a:r>
            <a:r>
              <a:rPr lang="sk-SK" sz="1600" dirty="0" err="1" smtClean="0"/>
              <a:t>kluwer</a:t>
            </a:r>
            <a:r>
              <a:rPr lang="sk-SK" sz="1600" dirty="0" smtClean="0"/>
              <a:t>, 2015, ISBN 978-80-7478-584-9</a:t>
            </a:r>
            <a:r>
              <a:rPr lang="sk-SK" sz="1600" dirty="0" smtClean="0"/>
              <a:t>,</a:t>
            </a:r>
          </a:p>
          <a:p>
            <a:r>
              <a:rPr lang="sk-SK" sz="1600" b="1" dirty="0" smtClean="0"/>
              <a:t>Makovička</a:t>
            </a:r>
            <a:r>
              <a:rPr lang="sk-SK" sz="1600" dirty="0" smtClean="0"/>
              <a:t>, Čítanka pre žiakov ZŠ s vývinovou poruchou čítania, 1.časť, Batiková, S.: Bratislava, Proxima Press, 2002, ISBN 8085454629,</a:t>
            </a:r>
          </a:p>
          <a:p>
            <a:r>
              <a:rPr lang="sk-SK" sz="1600" b="1" dirty="0" smtClean="0"/>
              <a:t>Makovička</a:t>
            </a:r>
            <a:r>
              <a:rPr lang="sk-SK" sz="1600" dirty="0" smtClean="0"/>
              <a:t>, Čítanka pre žiakov ZŠ s vývinovou poruchou čítania, </a:t>
            </a:r>
            <a:r>
              <a:rPr lang="sk-SK" sz="1600" dirty="0" smtClean="0"/>
              <a:t>2.časť</a:t>
            </a:r>
            <a:r>
              <a:rPr lang="sk-SK" sz="1600" dirty="0" smtClean="0"/>
              <a:t>, Batiková, S.: Bratislava, Proxima Press, </a:t>
            </a:r>
            <a:r>
              <a:rPr lang="sk-SK" sz="1600" dirty="0" smtClean="0"/>
              <a:t>2004, </a:t>
            </a:r>
            <a:r>
              <a:rPr lang="sk-SK" sz="1600" dirty="0" smtClean="0"/>
              <a:t>ISBN </a:t>
            </a:r>
            <a:r>
              <a:rPr lang="sk-SK" sz="1600" dirty="0" smtClean="0"/>
              <a:t>8085454459,</a:t>
            </a:r>
          </a:p>
          <a:p>
            <a:r>
              <a:rPr lang="sk-SK" sz="1600" b="1" dirty="0" err="1" smtClean="0"/>
              <a:t>Postrehovací</a:t>
            </a:r>
            <a:r>
              <a:rPr lang="sk-SK" sz="1600" b="1" dirty="0" smtClean="0"/>
              <a:t> slabiky</a:t>
            </a:r>
            <a:r>
              <a:rPr lang="sk-SK" sz="1600" dirty="0" smtClean="0"/>
              <a:t>, </a:t>
            </a:r>
            <a:r>
              <a:rPr lang="sk-SK" sz="1600" dirty="0" err="1" smtClean="0"/>
              <a:t>Bednáŕová</a:t>
            </a:r>
            <a:r>
              <a:rPr lang="sk-SK" sz="1600" dirty="0" smtClean="0"/>
              <a:t>, J.: Brno, Pedagogicko-psychologická poradňa,</a:t>
            </a:r>
          </a:p>
          <a:p>
            <a:r>
              <a:rPr lang="sk-SK" sz="1600" b="1" dirty="0" err="1" smtClean="0"/>
              <a:t>Když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détem</a:t>
            </a:r>
            <a:r>
              <a:rPr lang="sk-SK" sz="1600" b="1" dirty="0" smtClean="0"/>
              <a:t> nejde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,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 slov s </a:t>
            </a:r>
            <a:r>
              <a:rPr lang="sk-SK" sz="1600" b="1" dirty="0" err="1" smtClean="0"/>
              <a:t>otevŕenou</a:t>
            </a:r>
            <a:r>
              <a:rPr lang="sk-SK" sz="1600" b="1" dirty="0" smtClean="0"/>
              <a:t> slabikou</a:t>
            </a:r>
            <a:r>
              <a:rPr lang="sk-SK" sz="1600" dirty="0" smtClean="0"/>
              <a:t>, </a:t>
            </a:r>
            <a:r>
              <a:rPr lang="sk-SK" sz="1600" dirty="0" err="1" smtClean="0"/>
              <a:t>Emmerlingová</a:t>
            </a:r>
            <a:r>
              <a:rPr lang="sk-SK" sz="1600" dirty="0" smtClean="0"/>
              <a:t>, S.: </a:t>
            </a:r>
            <a:r>
              <a:rPr lang="sk-SK" sz="1600" dirty="0" smtClean="0"/>
              <a:t>P</a:t>
            </a:r>
            <a:r>
              <a:rPr lang="sk-SK" sz="1600" dirty="0" smtClean="0"/>
              <a:t>raha, Portál, 2000, ISBN 80-7178-471-0,</a:t>
            </a:r>
          </a:p>
          <a:p>
            <a:r>
              <a:rPr lang="sk-SK" sz="1600" b="1" dirty="0" smtClean="0"/>
              <a:t>Cvičné texty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pomalejší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čtenáŕe</a:t>
            </a:r>
            <a:r>
              <a:rPr lang="sk-SK" sz="1600" dirty="0" smtClean="0"/>
              <a:t>, </a:t>
            </a:r>
            <a:r>
              <a:rPr lang="sk-SK" sz="1600" dirty="0" err="1" smtClean="0"/>
              <a:t>Martínek</a:t>
            </a:r>
            <a:r>
              <a:rPr lang="sk-SK" sz="1600" dirty="0" smtClean="0"/>
              <a:t>, Z.: Praha, </a:t>
            </a:r>
            <a:r>
              <a:rPr lang="sk-SK" sz="1600" dirty="0" err="1" smtClean="0"/>
              <a:t>Blug</a:t>
            </a:r>
            <a:r>
              <a:rPr lang="sk-SK" sz="1600" dirty="0" smtClean="0"/>
              <a:t>, 2009, ISBN 978-80-7274-982-9,</a:t>
            </a:r>
          </a:p>
          <a:p>
            <a:r>
              <a:rPr lang="sk-SK" sz="1600" b="1" dirty="0" smtClean="0"/>
              <a:t>Základy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 I. Michalová</a:t>
            </a:r>
            <a:r>
              <a:rPr lang="sk-SK" sz="1600" dirty="0" smtClean="0"/>
              <a:t>, Z.: </a:t>
            </a:r>
            <a:r>
              <a:rPr lang="sk-SK" sz="1600" dirty="0" err="1" smtClean="0"/>
              <a:t>Havlíčkúv</a:t>
            </a:r>
            <a:r>
              <a:rPr lang="sk-SK" sz="1600" dirty="0" smtClean="0"/>
              <a:t> Brod,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2005, ISBN 80-7311-066-0,</a:t>
            </a:r>
          </a:p>
          <a:p>
            <a:r>
              <a:rPr lang="sk-SK" sz="1600" b="1" dirty="0" smtClean="0"/>
              <a:t>Základy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 </a:t>
            </a:r>
            <a:r>
              <a:rPr lang="sk-SK" sz="1600" b="1" dirty="0" smtClean="0"/>
              <a:t>II. </a:t>
            </a:r>
            <a:r>
              <a:rPr lang="sk-SK" sz="1600" b="1" dirty="0" smtClean="0"/>
              <a:t>Michalová</a:t>
            </a:r>
            <a:r>
              <a:rPr lang="sk-SK" sz="1600" dirty="0" smtClean="0"/>
              <a:t>, Z.: </a:t>
            </a:r>
            <a:r>
              <a:rPr lang="sk-SK" sz="1600" dirty="0" err="1" smtClean="0"/>
              <a:t>Havlíčkúv</a:t>
            </a:r>
            <a:r>
              <a:rPr lang="sk-SK" sz="1600" dirty="0" smtClean="0"/>
              <a:t> Brod,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, </a:t>
            </a:r>
            <a:r>
              <a:rPr lang="sk-SK" sz="1600" dirty="0" smtClean="0"/>
              <a:t>2002, </a:t>
            </a:r>
            <a:r>
              <a:rPr lang="sk-SK" sz="1600" dirty="0" smtClean="0"/>
              <a:t>ISBN </a:t>
            </a:r>
            <a:r>
              <a:rPr lang="sk-SK" sz="1600" dirty="0" smtClean="0"/>
              <a:t>80-85808-99-4.</a:t>
            </a:r>
            <a:endParaRPr lang="sk-SK" sz="1600" dirty="0" smtClean="0"/>
          </a:p>
          <a:p>
            <a:endParaRPr lang="sk-SK" sz="1600" dirty="0" smtClean="0"/>
          </a:p>
          <a:p>
            <a:endParaRPr lang="sk-SK" sz="1600" dirty="0" smtClean="0"/>
          </a:p>
          <a:p>
            <a:endParaRPr lang="sk-SK" sz="1600" b="1" dirty="0"/>
          </a:p>
        </p:txBody>
      </p:sp>
      <p:pic>
        <p:nvPicPr>
          <p:cNvPr id="4" name="Obrázok 3" descr="Globálne čítanie | Euporadňa.s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52"/>
            <a:ext cx="22050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čítanie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1600" b="1" dirty="0" smtClean="0"/>
              <a:t>Čitateľské tabuľky, </a:t>
            </a:r>
            <a:r>
              <a:rPr lang="sk-SK" sz="1600" dirty="0" smtClean="0"/>
              <a:t>Novák, J.: </a:t>
            </a:r>
            <a:r>
              <a:rPr lang="sk-SK" sz="1600" dirty="0" err="1" smtClean="0"/>
              <a:t>Havlíčkúv</a:t>
            </a:r>
            <a:r>
              <a:rPr lang="sk-SK" sz="1600" dirty="0" smtClean="0"/>
              <a:t> Brod, </a:t>
            </a:r>
            <a:r>
              <a:rPr lang="sk-SK" sz="1600" dirty="0" err="1" smtClean="0"/>
              <a:t>Tobiáš</a:t>
            </a:r>
            <a:r>
              <a:rPr lang="sk-SK" sz="1600" dirty="0" smtClean="0"/>
              <a:t>: 2009, ISBN 97880731111120,</a:t>
            </a:r>
          </a:p>
          <a:p>
            <a:r>
              <a:rPr lang="sk-SK" sz="1600" b="1" dirty="0" err="1" smtClean="0"/>
              <a:t>Pohádky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společné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čtení</a:t>
            </a:r>
            <a:r>
              <a:rPr lang="sk-SK" sz="1600" b="1" dirty="0" smtClean="0"/>
              <a:t> - </a:t>
            </a:r>
            <a:r>
              <a:rPr lang="sk-SK" sz="1600" dirty="0" smtClean="0"/>
              <a:t>/</a:t>
            </a:r>
            <a:r>
              <a:rPr lang="sk-SK" sz="1600" dirty="0" err="1" smtClean="0"/>
              <a:t>Kouzelný</a:t>
            </a:r>
            <a:r>
              <a:rPr lang="sk-SK" sz="1600" dirty="0" smtClean="0"/>
              <a:t> </a:t>
            </a:r>
            <a:r>
              <a:rPr lang="sk-SK" sz="1600" dirty="0" err="1" smtClean="0"/>
              <a:t>stŕevíček</a:t>
            </a:r>
            <a:r>
              <a:rPr lang="sk-SK" sz="1600" dirty="0" smtClean="0"/>
              <a:t>, Noc v lese, Červená </a:t>
            </a:r>
            <a:r>
              <a:rPr lang="sk-SK" sz="1600" dirty="0" err="1" smtClean="0"/>
              <a:t>krabička</a:t>
            </a:r>
            <a:r>
              <a:rPr lang="sk-SK" sz="1600" dirty="0" smtClean="0"/>
              <a:t>/, - Zelinková, A.: </a:t>
            </a:r>
            <a:r>
              <a:rPr lang="sk-SK" sz="1600" dirty="0" err="1" smtClean="0">
                <a:hlinkClick r:id="rId2"/>
              </a:rPr>
              <a:t>www.spolecnecteni.com</a:t>
            </a:r>
            <a:endParaRPr lang="sk-SK" sz="1600" dirty="0" smtClean="0"/>
          </a:p>
          <a:p>
            <a:r>
              <a:rPr lang="sk-SK" sz="1600" b="1" dirty="0" smtClean="0"/>
              <a:t>Cvičení </a:t>
            </a:r>
            <a:r>
              <a:rPr lang="sk-SK" sz="1600" b="1" dirty="0" err="1" smtClean="0"/>
              <a:t>pro</a:t>
            </a:r>
            <a:r>
              <a:rPr lang="sk-SK" sz="1600" b="1" dirty="0" smtClean="0"/>
              <a:t> </a:t>
            </a:r>
            <a:r>
              <a:rPr lang="sk-SK" sz="1600" b="1" dirty="0" err="1" smtClean="0"/>
              <a:t>dyslektiky</a:t>
            </a:r>
            <a:r>
              <a:rPr lang="sk-SK" sz="1600" b="1" dirty="0" smtClean="0"/>
              <a:t> V. </a:t>
            </a:r>
            <a:r>
              <a:rPr lang="sk-SK" sz="1600" b="1" dirty="0" err="1" smtClean="0"/>
              <a:t>čtenáŕske</a:t>
            </a:r>
            <a:r>
              <a:rPr lang="sk-SK" sz="1600" b="1" dirty="0" smtClean="0"/>
              <a:t> tabuľky, </a:t>
            </a:r>
            <a:r>
              <a:rPr lang="sk-SK" sz="1600" dirty="0" smtClean="0"/>
              <a:t>Zelinková, O.: Praha, </a:t>
            </a:r>
            <a:r>
              <a:rPr lang="sk-SK" sz="1600" dirty="0" err="1" smtClean="0"/>
              <a:t>Nakladatestvý</a:t>
            </a:r>
            <a:r>
              <a:rPr lang="sk-SK" sz="1600" dirty="0" smtClean="0"/>
              <a:t> DYS, 2013, ISBN 80-902065-5-7,</a:t>
            </a:r>
          </a:p>
          <a:p>
            <a:r>
              <a:rPr lang="sk-SK" sz="1600" dirty="0" smtClean="0"/>
              <a:t>Záložka na čítanie, okienko na čítanie, </a:t>
            </a:r>
          </a:p>
          <a:p>
            <a:r>
              <a:rPr lang="sk-SK" sz="1600" dirty="0" smtClean="0"/>
              <a:t>Ceruzky, </a:t>
            </a:r>
            <a:r>
              <a:rPr lang="sk-SK" sz="1600" dirty="0" err="1" smtClean="0"/>
              <a:t>pastetlky</a:t>
            </a:r>
            <a:r>
              <a:rPr lang="sk-SK" sz="1600" dirty="0" smtClean="0"/>
              <a:t>, fixky, perá a </a:t>
            </a:r>
            <a:r>
              <a:rPr lang="sk-SK" sz="1600" dirty="0" err="1" smtClean="0"/>
              <a:t>rollery</a:t>
            </a:r>
            <a:r>
              <a:rPr lang="sk-SK" sz="1600" dirty="0" smtClean="0"/>
              <a:t> s trojhranným úchopom a s výraznejšou stopou, </a:t>
            </a:r>
            <a:r>
              <a:rPr lang="sk-SK" sz="1600" dirty="0" err="1" smtClean="0"/>
              <a:t>napr</a:t>
            </a:r>
            <a:r>
              <a:rPr lang="sk-SK" sz="1600" dirty="0" smtClean="0"/>
              <a:t> </a:t>
            </a:r>
            <a:r>
              <a:rPr lang="sk-SK" sz="1600" dirty="0" err="1" smtClean="0"/>
              <a:t>Stabilo</a:t>
            </a:r>
            <a:r>
              <a:rPr lang="sk-SK" sz="1600" dirty="0" smtClean="0"/>
              <a:t>, Pilot, </a:t>
            </a:r>
            <a:r>
              <a:rPr lang="sk-SK" sz="1600" dirty="0" err="1" smtClean="0"/>
              <a:t>Faber</a:t>
            </a:r>
            <a:r>
              <a:rPr lang="sk-SK" sz="1600" dirty="0" smtClean="0"/>
              <a:t> </a:t>
            </a:r>
            <a:r>
              <a:rPr lang="sk-SK" sz="1600" dirty="0" err="1" smtClean="0"/>
              <a:t>Castel</a:t>
            </a:r>
            <a:r>
              <a:rPr lang="sk-SK" sz="1600" dirty="0" smtClean="0"/>
              <a:t>,</a:t>
            </a:r>
          </a:p>
          <a:p>
            <a:r>
              <a:rPr lang="sk-SK" sz="1600" dirty="0" smtClean="0"/>
              <a:t>Zošity s pomocnými linajkami – </a:t>
            </a:r>
            <a:r>
              <a:rPr lang="sk-SK" sz="1600" dirty="0" err="1" smtClean="0"/>
              <a:t>Herlit</a:t>
            </a:r>
            <a:r>
              <a:rPr lang="sk-SK" sz="1600" dirty="0" smtClean="0"/>
              <a:t> 0,1,2,</a:t>
            </a:r>
          </a:p>
          <a:p>
            <a:endParaRPr lang="sk-SK" sz="1600" dirty="0"/>
          </a:p>
        </p:txBody>
      </p:sp>
      <p:pic>
        <p:nvPicPr>
          <p:cNvPr id="4" name="Obrázok 3" descr="Čítanie nás baví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1657350" cy="152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1256</Words>
  <Application>Microsoft Office PowerPoint</Application>
  <PresentationFormat>Prezentácia na obrazovke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Arkáda</vt:lpstr>
      <vt:lpstr>Vývinové poruchy učenia  rady pre rodičov a učiteľov pomôcky, pracovné listy, edukačné aktivity, ktoré môžu pomôcť – 1.stupeň ZŠ</vt:lpstr>
      <vt:lpstr>Pomôcky, pracovné listy, edukačné programy a online aktivity, ktoré môžu pomôcť</vt:lpstr>
      <vt:lpstr>Fonematické uvedomovanie</vt:lpstr>
      <vt:lpstr>Zraková percepcia</vt:lpstr>
      <vt:lpstr>grafomotorika</vt:lpstr>
      <vt:lpstr>Priestorová orientácia</vt:lpstr>
      <vt:lpstr>pamäť</vt:lpstr>
      <vt:lpstr>čítanie</vt:lpstr>
      <vt:lpstr>čítanie</vt:lpstr>
      <vt:lpstr>písanie</vt:lpstr>
      <vt:lpstr>Matematika a slovenský jazyk</vt:lpstr>
      <vt:lpstr>PC programy, webové stránky</vt:lpstr>
      <vt:lpstr>PC programy, webové stránky</vt:lpstr>
      <vt:lpstr>            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Vývinové poruchy učenia  rady pre rodičov a učiteľov druhý stupeň ZŠ – škola  7.Časť</dc:title>
  <dc:creator>hp</dc:creator>
  <cp:lastModifiedBy>hp</cp:lastModifiedBy>
  <cp:revision>47</cp:revision>
  <dcterms:created xsi:type="dcterms:W3CDTF">2021-02-03T14:18:05Z</dcterms:created>
  <dcterms:modified xsi:type="dcterms:W3CDTF">2021-04-04T14:48:48Z</dcterms:modified>
</cp:coreProperties>
</file>