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5A57AB28-B933-4225-996F-4444115FB1CD}" type="datetimeFigureOut">
              <a:rPr lang="sk-SK" smtClean="0"/>
              <a:pPr/>
              <a:t>12. 4. 2021</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1C3BB18E-4000-4288-99F7-6AA222F7DFCE}"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A57AB28-B933-4225-996F-4444115FB1CD}" type="datetimeFigureOut">
              <a:rPr lang="sk-SK" smtClean="0"/>
              <a:pPr/>
              <a:t>12. 4. 2021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C3BB18E-4000-4288-99F7-6AA222F7DFCE}"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A57AB28-B933-4225-996F-4444115FB1CD}" type="datetimeFigureOut">
              <a:rPr lang="sk-SK" smtClean="0"/>
              <a:pPr/>
              <a:t>12. 4. 2021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C3BB18E-4000-4288-99F7-6AA222F7DFCE}"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fld id="{5A57AB28-B933-4225-996F-4444115FB1CD}" type="datetimeFigureOut">
              <a:rPr lang="sk-SK" smtClean="0"/>
              <a:pPr/>
              <a:t>12. 4. 2021</a:t>
            </a:fld>
            <a:endParaRPr lang="sk-SK"/>
          </a:p>
        </p:txBody>
      </p:sp>
      <p:sp>
        <p:nvSpPr>
          <p:cNvPr id="9" name="Zástupný symbol čísla snímky 8"/>
          <p:cNvSpPr>
            <a:spLocks noGrp="1"/>
          </p:cNvSpPr>
          <p:nvPr>
            <p:ph type="sldNum" sz="quarter" idx="15"/>
          </p:nvPr>
        </p:nvSpPr>
        <p:spPr/>
        <p:txBody>
          <a:bodyPr rtlCol="0"/>
          <a:lstStyle/>
          <a:p>
            <a:fld id="{1C3BB18E-4000-4288-99F7-6AA222F7DFCE}"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5A57AB28-B933-4225-996F-4444115FB1CD}" type="datetimeFigureOut">
              <a:rPr lang="sk-SK" smtClean="0"/>
              <a:pPr/>
              <a:t>12. 4. 2021</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1C3BB18E-4000-4288-99F7-6AA222F7DFCE}"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fld id="{5A57AB28-B933-4225-996F-4444115FB1CD}" type="datetimeFigureOut">
              <a:rPr lang="sk-SK" smtClean="0"/>
              <a:pPr/>
              <a:t>12. 4. 2021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C3BB18E-4000-4288-99F7-6AA222F7DFCE}"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5A57AB28-B933-4225-996F-4444115FB1CD}" type="datetimeFigureOut">
              <a:rPr lang="sk-SK" smtClean="0"/>
              <a:pPr/>
              <a:t>12. 4. 2021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1C3BB18E-4000-4288-99F7-6AA222F7DFCE}"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5A57AB28-B933-4225-996F-4444115FB1CD}" type="datetimeFigureOut">
              <a:rPr lang="sk-SK" smtClean="0"/>
              <a:pPr/>
              <a:t>12. 4. 2021</a:t>
            </a:fld>
            <a:endParaRPr lang="sk-SK"/>
          </a:p>
        </p:txBody>
      </p:sp>
      <p:sp>
        <p:nvSpPr>
          <p:cNvPr id="7" name="Zástupný symbol čísla snímky 6"/>
          <p:cNvSpPr>
            <a:spLocks noGrp="1"/>
          </p:cNvSpPr>
          <p:nvPr>
            <p:ph type="sldNum" sz="quarter" idx="11"/>
          </p:nvPr>
        </p:nvSpPr>
        <p:spPr/>
        <p:txBody>
          <a:bodyPr rtlCol="0"/>
          <a:lstStyle/>
          <a:p>
            <a:fld id="{1C3BB18E-4000-4288-99F7-6AA222F7DFCE}"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5A57AB28-B933-4225-996F-4444115FB1CD}" type="datetimeFigureOut">
              <a:rPr lang="sk-SK" smtClean="0"/>
              <a:pPr/>
              <a:t>12. 4. 2021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1C3BB18E-4000-4288-99F7-6AA222F7DFCE}"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fld id="{5A57AB28-B933-4225-996F-4444115FB1CD}" type="datetimeFigureOut">
              <a:rPr lang="sk-SK" smtClean="0"/>
              <a:pPr/>
              <a:t>12. 4. 2021</a:t>
            </a:fld>
            <a:endParaRPr lang="sk-SK"/>
          </a:p>
        </p:txBody>
      </p:sp>
      <p:sp>
        <p:nvSpPr>
          <p:cNvPr id="22" name="Zástupný symbol čísla snímky 21"/>
          <p:cNvSpPr>
            <a:spLocks noGrp="1"/>
          </p:cNvSpPr>
          <p:nvPr>
            <p:ph type="sldNum" sz="quarter" idx="15"/>
          </p:nvPr>
        </p:nvSpPr>
        <p:spPr/>
        <p:txBody>
          <a:bodyPr rtlCol="0"/>
          <a:lstStyle/>
          <a:p>
            <a:fld id="{1C3BB18E-4000-4288-99F7-6AA222F7DFCE}"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5A57AB28-B933-4225-996F-4444115FB1CD}" type="datetimeFigureOut">
              <a:rPr lang="sk-SK" smtClean="0"/>
              <a:pPr/>
              <a:t>12. 4. 2021</a:t>
            </a:fld>
            <a:endParaRPr lang="sk-SK"/>
          </a:p>
        </p:txBody>
      </p:sp>
      <p:sp>
        <p:nvSpPr>
          <p:cNvPr id="18" name="Zástupný symbol čísla snímky 17"/>
          <p:cNvSpPr>
            <a:spLocks noGrp="1"/>
          </p:cNvSpPr>
          <p:nvPr>
            <p:ph type="sldNum" sz="quarter" idx="11"/>
          </p:nvPr>
        </p:nvSpPr>
        <p:spPr/>
        <p:txBody>
          <a:bodyPr rtlCol="0"/>
          <a:lstStyle/>
          <a:p>
            <a:fld id="{1C3BB18E-4000-4288-99F7-6AA222F7DFCE}"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A57AB28-B933-4225-996F-4444115FB1CD}" type="datetimeFigureOut">
              <a:rPr lang="sk-SK" smtClean="0"/>
              <a:pPr/>
              <a:t>12. 4. 2021</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BB18E-4000-4288-99F7-6AA222F7DFCE}"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Vývinové poruchy učenia </a:t>
            </a:r>
            <a:br>
              <a:rPr lang="sk-SK" dirty="0" smtClean="0"/>
            </a:br>
            <a:r>
              <a:rPr lang="sk-SK" dirty="0" smtClean="0"/>
              <a:t>rady pre rodičov a učiteľov druhý stupeň ZŠ – rodina </a:t>
            </a:r>
            <a:r>
              <a:rPr lang="sk-SK" sz="2000" dirty="0" smtClean="0"/>
              <a:t>5.1.Časť</a:t>
            </a:r>
            <a:endParaRPr lang="sk-SK" dirty="0"/>
          </a:p>
        </p:txBody>
      </p:sp>
      <p:sp>
        <p:nvSpPr>
          <p:cNvPr id="3" name="Podnadpis 2"/>
          <p:cNvSpPr>
            <a:spLocks noGrp="1"/>
          </p:cNvSpPr>
          <p:nvPr>
            <p:ph type="subTitle" idx="1"/>
          </p:nvPr>
        </p:nvSpPr>
        <p:spPr/>
        <p:txBody>
          <a:bodyPr/>
          <a:lstStyle/>
          <a:p>
            <a:r>
              <a:rPr lang="sk-SK" dirty="0" smtClean="0"/>
              <a:t>Centrum pedagogicko-psychologického poradenstva a prevencie Trebišov</a:t>
            </a:r>
          </a:p>
          <a:p>
            <a:r>
              <a:rPr lang="sk-SK" dirty="0" smtClean="0"/>
              <a:t>                                                            </a:t>
            </a:r>
            <a:r>
              <a:rPr lang="sk-SK" sz="1400" dirty="0" smtClean="0"/>
              <a:t>Mgr. Jaroslava </a:t>
            </a:r>
            <a:r>
              <a:rPr lang="sk-SK" sz="1400" dirty="0" err="1" smtClean="0"/>
              <a:t>Nitraiová</a:t>
            </a:r>
            <a:endParaRPr lang="sk-SK" sz="1400" dirty="0" smtClean="0"/>
          </a:p>
          <a:p>
            <a:r>
              <a:rPr lang="sk-SK" sz="1400" smtClean="0"/>
              <a:t>                                                                                    </a:t>
            </a:r>
            <a:r>
              <a:rPr lang="sk-SK" sz="1200" smtClean="0"/>
              <a:t>špeciálny pedagóg</a:t>
            </a:r>
            <a:endParaRPr lang="sk-SK" smtClean="0"/>
          </a:p>
          <a:p>
            <a:endParaRPr lang="sk-SK"/>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Nikto nie je dokonalý alebo</a:t>
            </a:r>
            <a:br>
              <a:rPr lang="sk-SK" dirty="0" smtClean="0"/>
            </a:br>
            <a:r>
              <a:rPr lang="sk-SK" dirty="0" smtClean="0"/>
              <a:t> všetkého veľa škodí</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Vždy je potrebné vývoj dieťaťa vidieť dynamicky, v súvislostiach, porovnávať východiskový stav so súčasným stavom, </a:t>
            </a:r>
          </a:p>
          <a:p>
            <a:pPr algn="just"/>
            <a:r>
              <a:rPr lang="sk-SK" sz="1600" dirty="0" smtClean="0"/>
              <a:t>nemá vôbec žiadny zmysel porovnávať dieťa s druhým súrodencom, ak dieťa s VPU napíše diktát a má v ňom  chýb a vytrvalým tréningom sa postupne dostane na či  chýb tak je to výborné, dôležitá je vytrvalosť, </a:t>
            </a:r>
          </a:p>
          <a:p>
            <a:pPr algn="just"/>
            <a:r>
              <a:rPr lang="sk-SK" sz="1600" dirty="0" smtClean="0"/>
              <a:t>rodičia často upadajú do dvoch extrémov:</a:t>
            </a:r>
          </a:p>
          <a:p>
            <a:pPr algn="just"/>
            <a:r>
              <a:rPr lang="sk-SK" sz="1600" dirty="0" smtClean="0"/>
              <a:t>buď to vzdávajú, pretože majú pocit, že aj tak nie je možné s takýmto dieťaťom dosiahnuť nejaké výsledky, zdá sa im to veľmi ťažké, veľmi časovo náročné a tiež majú vlastnú prácu, ktorej chcú venovať väčšinu svojho času,</a:t>
            </a:r>
          </a:p>
          <a:p>
            <a:pPr algn="just"/>
            <a:r>
              <a:rPr lang="sk-SK" sz="1600" dirty="0" smtClean="0"/>
              <a:t>alebo druhý extrém, kedy sa rodičia dieťaťu venujú, učia sa s ním v podstate neustále, ale ani tento postup neprináša nijaké zázračné ovocie, pretože deti sú unavené a neustálym memorovaním si ani nemôžu rozšíriť svoje znalosti,</a:t>
            </a:r>
          </a:p>
          <a:p>
            <a:pPr algn="just"/>
            <a:r>
              <a:rPr lang="sk-SK" sz="1600" dirty="0" smtClean="0"/>
              <a:t>takmer v každom predmete môžeme nájsť oblasť, ktorá bude dieťa zaujímať, v ktorej môže s našou čiastočnou pomocou vyniknúť,</a:t>
            </a:r>
          </a:p>
          <a:p>
            <a:pPr algn="just"/>
            <a:r>
              <a:rPr lang="sk-SK" sz="1600" dirty="0" smtClean="0"/>
              <a:t>s deťmi s VPU je potrebné priebežne opakovať a vytrvalo posilňovať ich oslabené oblasti, nemá však žiaden zmysel učiť sa s nimi niekoľko hodín, pretože aj tak nie sú schopné nové poznatky v takomto objeme vstrebať.</a:t>
            </a:r>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6000760" y="214290"/>
            <a:ext cx="2500330" cy="1323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Rodičia potrebujú odpočinok alebo činnosť, aby sa nesústredili len na svoje dieťa s problémom</a:t>
            </a:r>
            <a:endParaRPr lang="sk-SK" dirty="0"/>
          </a:p>
        </p:txBody>
      </p:sp>
      <p:sp>
        <p:nvSpPr>
          <p:cNvPr id="3" name="Zástupný symbol obsahu 2"/>
          <p:cNvSpPr>
            <a:spLocks noGrp="1"/>
          </p:cNvSpPr>
          <p:nvPr>
            <p:ph sz="quarter" idx="1"/>
          </p:nvPr>
        </p:nvSpPr>
        <p:spPr/>
        <p:txBody>
          <a:bodyPr>
            <a:normAutofit/>
          </a:bodyPr>
          <a:lstStyle/>
          <a:p>
            <a:pPr algn="just"/>
            <a:r>
              <a:rPr lang="sk-SK" sz="1600" b="1" dirty="0" smtClean="0"/>
              <a:t>Syndróm vyhorenia </a:t>
            </a:r>
            <a:r>
              <a:rPr lang="sk-SK" sz="1600" dirty="0" smtClean="0"/>
              <a:t>– nie sú ohrození len leteckí dispečeri, či zdravotné sestričky, ale najmä rodičia detí s VPU či deti s rôznymi formami postihnutia,</a:t>
            </a:r>
          </a:p>
          <a:p>
            <a:pPr algn="just"/>
            <a:r>
              <a:rPr lang="sk-SK" sz="1600" dirty="0" smtClean="0"/>
              <a:t>stručne povedané syndróm vyhorenia spočíva v psychickom vyčerpaní, ktoré sa prejavuje vo viacerých oblastiach, napr. negatívny postoj k činnosti a k ľuďom, pocit bezmocnosti, strata záujmu...</a:t>
            </a:r>
          </a:p>
          <a:p>
            <a:pPr algn="just"/>
            <a:r>
              <a:rPr lang="sk-SK" sz="1600" dirty="0" smtClean="0"/>
              <a:t>deti akoby mali radary na nervozitu a úzkosť vo svojom okolí a preto prestávajú okamžite spolupracovať a správajú sa oveľa horšie ako zvyčajne,</a:t>
            </a:r>
          </a:p>
          <a:p>
            <a:pPr algn="just"/>
            <a:r>
              <a:rPr lang="sk-SK" sz="1600" dirty="0" smtClean="0"/>
              <a:t>preto je dôležité venovať sa relaxácií, </a:t>
            </a:r>
          </a:p>
          <a:p>
            <a:pPr algn="just"/>
            <a:r>
              <a:rPr lang="sk-SK" sz="1600" dirty="0" smtClean="0"/>
              <a:t>snažte sa nepodliehať príliš stresu, nenakladajte si na seba viac ako unesiete, </a:t>
            </a:r>
          </a:p>
          <a:p>
            <a:pPr algn="just"/>
            <a:r>
              <a:rPr lang="sk-SK" sz="1600" dirty="0" smtClean="0"/>
              <a:t>ak máte cez deň príliš veľa úloh, je pravdepodobné že ich nestihnete a to vás bude rozčuľovať, </a:t>
            </a:r>
          </a:p>
          <a:p>
            <a:pPr algn="just"/>
            <a:r>
              <a:rPr lang="sk-SK" sz="1600" dirty="0" smtClean="0"/>
              <a:t>zamyslite sa nad tým, čo môžete zo svojho denného rozvrhu vynechať, aby ste získali viac času nato čo vás teší,</a:t>
            </a:r>
          </a:p>
          <a:p>
            <a:pPr algn="just"/>
            <a:r>
              <a:rPr lang="sk-SK" sz="1600" dirty="0" smtClean="0"/>
              <a:t>dodá vám to oveľa viac energie, ako splnenie ďalšej zbytočnej úlohy,</a:t>
            </a:r>
          </a:p>
          <a:p>
            <a:pPr algn="just"/>
            <a:r>
              <a:rPr lang="sk-SK" sz="1600" b="1" dirty="0" smtClean="0"/>
              <a:t>Deti nepotrebujú dokonalú výchovu ani dokonalých rodičov, ale porozumenie, bezpodmienečnú lásku a pocit bezpečia. </a:t>
            </a:r>
            <a:r>
              <a:rPr lang="sk-SK" sz="1600" dirty="0" smtClean="0"/>
              <a:t> </a:t>
            </a:r>
            <a:endParaRPr lang="sk-SK"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Televízia pomocník alebo</a:t>
            </a:r>
            <a:br>
              <a:rPr lang="sk-SK" dirty="0" smtClean="0"/>
            </a:br>
            <a:r>
              <a:rPr lang="sk-SK" dirty="0" smtClean="0"/>
              <a:t> nepriateľ?</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Na televíziu sa pozeráme plánovane, keď nás niečo zaujíma, urobíme si čas,</a:t>
            </a:r>
          </a:p>
          <a:p>
            <a:pPr algn="just"/>
            <a:r>
              <a:rPr lang="sk-SK" sz="1600" dirty="0" smtClean="0"/>
              <a:t>v televízii dávajú veľké množstvo vzdelávacích relácií /o zvieratách, technike../... O sledovanom je dobré sa porozprávať,</a:t>
            </a:r>
          </a:p>
          <a:p>
            <a:pPr algn="just"/>
            <a:r>
              <a:rPr lang="sk-SK" sz="1600" dirty="0" smtClean="0"/>
              <a:t>najväčším neduhom dnešnej doby je </a:t>
            </a:r>
            <a:r>
              <a:rPr lang="sk-SK" sz="1600" b="1" dirty="0" smtClean="0"/>
              <a:t>neustále pustená televízia,</a:t>
            </a:r>
            <a:endParaRPr lang="sk-SK" sz="1600" dirty="0" smtClean="0"/>
          </a:p>
          <a:p>
            <a:pPr algn="just"/>
            <a:r>
              <a:rPr lang="sk-SK" sz="1600" dirty="0" smtClean="0"/>
              <a:t>aj bežné deti bez akýchkoľvek VPU sa len ťažko sústredia, ak je televízia sústavne pustená,</a:t>
            </a:r>
          </a:p>
          <a:p>
            <a:pPr algn="just"/>
            <a:r>
              <a:rPr lang="sk-SK" sz="1600" dirty="0" smtClean="0"/>
              <a:t>psychológovia prišli s termínom </a:t>
            </a:r>
            <a:r>
              <a:rPr lang="sk-SK" sz="1600" b="1" dirty="0" smtClean="0"/>
              <a:t>televízne dieťa – </a:t>
            </a:r>
            <a:r>
              <a:rPr lang="sk-SK" sz="1600" dirty="0" smtClean="0"/>
              <a:t>následkom jednosmernej komunikácie sa zle vyjadruje, nevie sa samostatne hrať ani nadväzovať bežné sociálne vzťahy, je neisté a často sa nevie zabaviť,</a:t>
            </a:r>
          </a:p>
          <a:p>
            <a:pPr algn="just"/>
            <a:r>
              <a:rPr lang="sk-SK" sz="1600" dirty="0" smtClean="0"/>
              <a:t>zle sa sústredí, je netrpezlivé, chýba mu vytrvalosť, vyžaduje urýchlené uspokojenie svojich potrieb, </a:t>
            </a:r>
            <a:endParaRPr lang="sk-SK" sz="1600" b="1" dirty="0" smtClean="0"/>
          </a:p>
          <a:p>
            <a:pPr algn="just"/>
            <a:r>
              <a:rPr lang="sk-SK" sz="1600" b="1" dirty="0" smtClean="0"/>
              <a:t>pri sledovaní televízie často dochádza k nadmernej komunikácii jedla, </a:t>
            </a:r>
            <a:r>
              <a:rPr lang="sk-SK" sz="1600" dirty="0" smtClean="0"/>
              <a:t>deti sú preto obéznejšie a nie sú pohybovo schopné ani obratné,</a:t>
            </a:r>
          </a:p>
          <a:p>
            <a:pPr algn="just"/>
            <a:r>
              <a:rPr lang="sk-SK" sz="1600" dirty="0" smtClean="0"/>
              <a:t>televízia môže slúžiť aj v prospech psychického rozvoja, keď deťom vysvetlíme správanie sa postáv, keď sa zaujímajú o výrobu filmu...</a:t>
            </a:r>
          </a:p>
          <a:p>
            <a:pPr algn="just"/>
            <a:r>
              <a:rPr lang="sk-SK" sz="1600" dirty="0" smtClean="0"/>
              <a:t>je vhodné s nimi hovoriť aj o reklamách, ich účele – že cieľom reklamy je zvýšiť predaj výrobku bez ohľadu na jeho skutočné vlastnosti.</a:t>
            </a:r>
          </a:p>
        </p:txBody>
      </p:sp>
      <p:pic>
        <p:nvPicPr>
          <p:cNvPr id="4" name="Obrázok 3" descr="Výsledok vyhľadávania obrázkov pre dopyt deti na strednej škole"/>
          <p:cNvPicPr/>
          <p:nvPr/>
        </p:nvPicPr>
        <p:blipFill>
          <a:blip r:embed="rId2"/>
          <a:srcRect/>
          <a:stretch>
            <a:fillRect/>
          </a:stretch>
        </p:blipFill>
        <p:spPr bwMode="auto">
          <a:xfrm>
            <a:off x="6143636" y="214290"/>
            <a:ext cx="2190754" cy="1352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Ďakujem za pozornosť</a:t>
            </a:r>
            <a:endParaRPr lang="sk-SK" dirty="0"/>
          </a:p>
        </p:txBody>
      </p:sp>
      <p:sp>
        <p:nvSpPr>
          <p:cNvPr id="3" name="Zástupný symbol obsahu 2"/>
          <p:cNvSpPr>
            <a:spLocks noGrp="1"/>
          </p:cNvSpPr>
          <p:nvPr>
            <p:ph sz="quarter" idx="1"/>
          </p:nvPr>
        </p:nvSpPr>
        <p:spPr/>
        <p:txBody>
          <a:bodyPr>
            <a:normAutofit/>
          </a:bodyPr>
          <a:lstStyle/>
          <a:p>
            <a:endParaRPr lang="sk-SK"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a:p>
            <a:r>
              <a:rPr lang="sk-SK" sz="1600" dirty="0" smtClean="0"/>
              <a:t>Zoznam použitej literatúry: </a:t>
            </a:r>
            <a:r>
              <a:rPr lang="sk-SK" sz="1600" dirty="0" err="1" smtClean="0"/>
              <a:t>Krejčová,L</a:t>
            </a:r>
            <a:r>
              <a:rPr lang="sk-SK" sz="1600" dirty="0" smtClean="0"/>
              <a:t>. – Hladíková, Z. a kol.: Vývinové poruchy učenia, 2018 ISBN 978-80-566-0760-2 </a:t>
            </a:r>
          </a:p>
          <a:p>
            <a:endParaRPr lang="sk-SK" sz="1600" dirty="0" smtClean="0"/>
          </a:p>
          <a:p>
            <a:r>
              <a:rPr lang="sk-SK" sz="1600" dirty="0" smtClean="0"/>
              <a:t>                                                                    Mgr. Jaroslava </a:t>
            </a:r>
            <a:r>
              <a:rPr lang="sk-SK" sz="1600" dirty="0" err="1" smtClean="0"/>
              <a:t>Nitraiová</a:t>
            </a:r>
            <a:endParaRPr lang="sk-SK" sz="1600" dirty="0"/>
          </a:p>
        </p:txBody>
      </p:sp>
      <p:pic>
        <p:nvPicPr>
          <p:cNvPr id="4" name="Obrázok 3" descr="CPPPaP Trebišov"/>
          <p:cNvPicPr/>
          <p:nvPr/>
        </p:nvPicPr>
        <p:blipFill>
          <a:blip r:embed="rId2"/>
          <a:srcRect/>
          <a:stretch>
            <a:fillRect/>
          </a:stretch>
        </p:blipFill>
        <p:spPr bwMode="auto">
          <a:xfrm>
            <a:off x="2143108" y="1857364"/>
            <a:ext cx="4214842" cy="857256"/>
          </a:xfrm>
          <a:prstGeom prst="rect">
            <a:avLst/>
          </a:prstGeom>
          <a:noFill/>
          <a:ln w="9525">
            <a:noFill/>
            <a:miter lim="800000"/>
            <a:headEnd/>
            <a:tailEnd/>
          </a:ln>
        </p:spPr>
      </p:pic>
      <p:pic>
        <p:nvPicPr>
          <p:cNvPr id="5" name="Obrázok 4" descr="Výsledok vyhľadávania obrázkov pre dopyt deti na strednej škole"/>
          <p:cNvPicPr/>
          <p:nvPr/>
        </p:nvPicPr>
        <p:blipFill>
          <a:blip r:embed="rId3"/>
          <a:srcRect/>
          <a:stretch>
            <a:fillRect/>
          </a:stretch>
        </p:blipFill>
        <p:spPr bwMode="auto">
          <a:xfrm>
            <a:off x="1785918" y="2767012"/>
            <a:ext cx="5857916" cy="223362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smtClean="0"/>
              <a:t>Ako využiť pri učení </a:t>
            </a:r>
            <a:br>
              <a:rPr lang="sk-SK" dirty="0" smtClean="0"/>
            </a:br>
            <a:r>
              <a:rPr lang="sk-SK" dirty="0" smtClean="0"/>
              <a:t>logické myslenie</a:t>
            </a:r>
            <a:endParaRPr lang="sk-SK" dirty="0"/>
          </a:p>
        </p:txBody>
      </p:sp>
      <p:sp>
        <p:nvSpPr>
          <p:cNvPr id="3" name="Zástupný symbol obsahu 2"/>
          <p:cNvSpPr>
            <a:spLocks noGrp="1"/>
          </p:cNvSpPr>
          <p:nvPr>
            <p:ph sz="quarter" idx="1"/>
          </p:nvPr>
        </p:nvSpPr>
        <p:spPr/>
        <p:txBody>
          <a:bodyPr>
            <a:normAutofit lnSpcReduction="10000"/>
          </a:bodyPr>
          <a:lstStyle/>
          <a:p>
            <a:pPr algn="just"/>
            <a:r>
              <a:rPr lang="sk-SK" sz="1600" b="1" dirty="0" smtClean="0"/>
              <a:t>Mechanické zapamätávanie a dril </a:t>
            </a:r>
            <a:r>
              <a:rPr lang="sk-SK" sz="1600" dirty="0" smtClean="0"/>
              <a:t>sú pre žiakov s VPU ten najhorší spôsob učenia a spracovávania informácií,</a:t>
            </a:r>
          </a:p>
          <a:p>
            <a:pPr algn="just"/>
            <a:r>
              <a:rPr lang="sk-SK" sz="1600" dirty="0" smtClean="0"/>
              <a:t>u mnohých jedincov s VPU platí, že o čo menej sa dokážu naučiť jednoduchou automatizáciou o to viac sa im darí využívať </a:t>
            </a:r>
            <a:r>
              <a:rPr lang="sk-SK" sz="1600" b="1" dirty="0" smtClean="0"/>
              <a:t>logické myslenie</a:t>
            </a:r>
            <a:r>
              <a:rPr lang="sk-SK" sz="1600" dirty="0" smtClean="0"/>
              <a:t>,</a:t>
            </a:r>
          </a:p>
          <a:p>
            <a:pPr algn="just"/>
            <a:r>
              <a:rPr lang="sk-SK" sz="1600" dirty="0" smtClean="0"/>
              <a:t>ak poznajú postup práce a chápu zmysel učiva, ktoré je potrebné aplikovať, ich učenie prebieha oveľa efektívnejšie,</a:t>
            </a:r>
          </a:p>
          <a:p>
            <a:pPr algn="just"/>
            <a:r>
              <a:rPr lang="sk-SK" sz="1600" dirty="0" smtClean="0"/>
              <a:t>veľmi dôležité je </a:t>
            </a:r>
            <a:r>
              <a:rPr lang="sk-SK" sz="1600" b="1" dirty="0" smtClean="0"/>
              <a:t>vysvetliť si spoločne s dieťaťom, v čom chyba spočíva, a prečo je správny zápis práve taký, aký je,</a:t>
            </a:r>
          </a:p>
          <a:p>
            <a:pPr algn="just"/>
            <a:r>
              <a:rPr lang="sk-SK" sz="1600" dirty="0" smtClean="0"/>
              <a:t>pri učení je veľmi výhodné využívať tzv. </a:t>
            </a:r>
            <a:r>
              <a:rPr lang="sk-SK" sz="1600" b="1" dirty="0" err="1" smtClean="0"/>
              <a:t>metakognitívne</a:t>
            </a:r>
            <a:r>
              <a:rPr lang="sk-SK" sz="1600" b="1" dirty="0" smtClean="0"/>
              <a:t> stratégie – </a:t>
            </a:r>
            <a:r>
              <a:rPr lang="sk-SK" sz="1600" dirty="0" smtClean="0"/>
              <a:t>teda premýšľať o premýšľaní, o učení,</a:t>
            </a:r>
          </a:p>
          <a:p>
            <a:pPr algn="just"/>
            <a:r>
              <a:rPr lang="sk-SK" sz="1600" dirty="0" smtClean="0"/>
              <a:t>s deťmi si hovoríme, ako postupujú, čo si musia všimnúť, na čo nesmú zabudnúť, čo sú dôležité a užitočné nápovede pre prácu,</a:t>
            </a:r>
          </a:p>
          <a:p>
            <a:pPr algn="just"/>
            <a:r>
              <a:rPr lang="sk-SK" sz="1600" dirty="0" smtClean="0"/>
              <a:t>pri učení je veľmi dôležitá otázka </a:t>
            </a:r>
            <a:r>
              <a:rPr lang="sk-SK" sz="1600" b="1" dirty="0" smtClean="0"/>
              <a:t>prečo,</a:t>
            </a:r>
          </a:p>
          <a:p>
            <a:pPr algn="just"/>
            <a:r>
              <a:rPr lang="sk-SK" sz="1600" dirty="0" smtClean="0"/>
              <a:t>prečo tak postupujeme, prečo sa učíme to, čo sa učíme? </a:t>
            </a:r>
          </a:p>
          <a:p>
            <a:pPr algn="just"/>
            <a:r>
              <a:rPr lang="sk-SK" sz="1600" dirty="0" smtClean="0"/>
              <a:t>to je potrebné sa naučiť, že zdôvodňovanie je dôležité a dospelým to pomôže pochopiť, ako deti zmýšľajú, aj správne odpovede je vhodné spojiť z otázkou prečo, ktorá žiakov podnieti k tomu, že sami začnú vysvetľovať svoju prácu, deti to naučí o práci premýšľať, nerobiť ju mechanicky, intuitívne, len na základe tipovania. </a:t>
            </a:r>
          </a:p>
          <a:p>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5572132" y="214290"/>
            <a:ext cx="2786082" cy="12345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Prínosy VPU môžu byť pri </a:t>
            </a:r>
            <a:br>
              <a:rPr lang="sk-SK" dirty="0" smtClean="0"/>
            </a:br>
            <a:r>
              <a:rPr lang="sk-SK" dirty="0" smtClean="0"/>
              <a:t>učení výhodou</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V tradičnom vnímaní býva na VPU nazerané ako na problém, ako na deficit, ako na poruchu,</a:t>
            </a:r>
          </a:p>
          <a:p>
            <a:pPr algn="just"/>
            <a:r>
              <a:rPr lang="sk-SK" sz="1600" dirty="0" smtClean="0"/>
              <a:t>v modernom prístupe kladie dôraz na odlišnosť v učení, napriek VPU majú žiaci nárok na štúdium na všetkých možných typoch škôl,</a:t>
            </a:r>
          </a:p>
          <a:p>
            <a:pPr algn="just"/>
            <a:r>
              <a:rPr lang="sk-SK" sz="1600" b="1" dirty="0" smtClean="0"/>
              <a:t>prínosy VPU? Patrí sem vyššia kreativita, tendencia k vizualizácii informácií, a súhrnný spôsob premýšľania,</a:t>
            </a:r>
          </a:p>
          <a:p>
            <a:pPr algn="just"/>
            <a:r>
              <a:rPr lang="sk-SK" sz="1600" b="1" dirty="0" smtClean="0"/>
              <a:t>vizualizácia:</a:t>
            </a:r>
            <a:r>
              <a:rPr lang="sk-SK" sz="1600" b="1" dirty="0"/>
              <a:t> </a:t>
            </a:r>
            <a:r>
              <a:rPr lang="sk-SK" sz="1600" dirty="0" smtClean="0"/>
              <a:t>znamená intenzívnejšie premýšľanie o informáciách v obrazovej podobe – lepšie sa im pracuje s materiálmi v podobe obrazov, ako v podobe slov</a:t>
            </a:r>
          </a:p>
          <a:p>
            <a:pPr algn="just"/>
            <a:r>
              <a:rPr lang="sk-SK" sz="1600" b="1" dirty="0" smtClean="0"/>
              <a:t>súhrnné myslenie: </a:t>
            </a:r>
            <a:r>
              <a:rPr lang="sk-SK" sz="1600" dirty="0" smtClean="0"/>
              <a:t>znamená premýšľanie v širších súvislostiach, niekedy sa prejaví napr. tým že jedinec s VPU prezentuje nejaký problém, dokáže nám povedať jeho riešenie, ale nevie ako k nemu dospel,</a:t>
            </a:r>
          </a:p>
          <a:p>
            <a:pPr algn="just"/>
            <a:r>
              <a:rPr lang="sk-SK" sz="1600" b="1" dirty="0" smtClean="0"/>
              <a:t>pri práci s deťmi s VPU je potrebné dopĺňať učivo o čo najviac obrazových materiálov, dávame mu príležitosť prejaviť vo výučbe tvorivosť,</a:t>
            </a:r>
          </a:p>
          <a:p>
            <a:pPr algn="just"/>
            <a:r>
              <a:rPr lang="sk-SK" sz="1600" dirty="0" smtClean="0"/>
              <a:t>je dôležité, aby žiak videl, že síce možno trochu zaostáva v niektorých ohľadoch, za svojimi spolužiakmi, ale v iných ich predbehne,</a:t>
            </a:r>
          </a:p>
        </p:txBody>
      </p:sp>
      <p:pic>
        <p:nvPicPr>
          <p:cNvPr id="4" name="Obrázok 3" descr="Výsledok vyhľadávania obrázkov pre dopyt deti na strednej škole"/>
          <p:cNvPicPr/>
          <p:nvPr/>
        </p:nvPicPr>
        <p:blipFill>
          <a:blip r:embed="rId2"/>
          <a:srcRect/>
          <a:stretch>
            <a:fillRect/>
          </a:stretch>
        </p:blipFill>
        <p:spPr bwMode="auto">
          <a:xfrm>
            <a:off x="5500694" y="214290"/>
            <a:ext cx="3000382" cy="1181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Prínosy VPU môžu byť pri </a:t>
            </a:r>
            <a:br>
              <a:rPr lang="sk-SK" dirty="0" smtClean="0"/>
            </a:br>
            <a:r>
              <a:rPr lang="sk-SK" dirty="0" smtClean="0"/>
              <a:t>učení výhodou</a:t>
            </a:r>
            <a:endParaRPr lang="sk-SK" dirty="0"/>
          </a:p>
        </p:txBody>
      </p:sp>
      <p:sp>
        <p:nvSpPr>
          <p:cNvPr id="3" name="Zástupný symbol obsahu 2"/>
          <p:cNvSpPr>
            <a:spLocks noGrp="1"/>
          </p:cNvSpPr>
          <p:nvPr>
            <p:ph sz="quarter" idx="1"/>
          </p:nvPr>
        </p:nvSpPr>
        <p:spPr/>
        <p:txBody>
          <a:bodyPr>
            <a:normAutofit/>
          </a:bodyPr>
          <a:lstStyle/>
          <a:p>
            <a:pPr algn="just"/>
            <a:r>
              <a:rPr lang="sk-SK" sz="1600" b="1" dirty="0" smtClean="0"/>
              <a:t>Ak sa žiakovi lepšie premýšľa celostne, snažíme sa vyhýbať zoznamom informácií, </a:t>
            </a:r>
          </a:p>
          <a:p>
            <a:pPr algn="just"/>
            <a:r>
              <a:rPr lang="sk-SK" sz="1600" dirty="0" smtClean="0"/>
              <a:t>naopak učivo prezentujeme </a:t>
            </a:r>
            <a:r>
              <a:rPr lang="sk-SK" sz="1600" b="1" dirty="0" smtClean="0"/>
              <a:t>formou príbehu</a:t>
            </a:r>
            <a:r>
              <a:rPr lang="sk-SK" sz="1600" dirty="0" smtClean="0"/>
              <a:t>, v širších súvislostiach,</a:t>
            </a:r>
          </a:p>
          <a:p>
            <a:pPr algn="just"/>
            <a:r>
              <a:rPr lang="sk-SK" sz="1600" dirty="0" smtClean="0"/>
              <a:t>o téme s dieťaťom hovoríme, v knihách, encyklopédiách alebo na internete si čítame ďalšie informácie, ktoré s ním súvisia,</a:t>
            </a:r>
          </a:p>
          <a:p>
            <a:pPr algn="just"/>
            <a:r>
              <a:rPr lang="sk-SK" sz="1600" b="1" dirty="0" smtClean="0"/>
              <a:t>neznamená, že si všetko zapamätá</a:t>
            </a:r>
            <a:r>
              <a:rPr lang="sk-SK" sz="1600" dirty="0" smtClean="0"/>
              <a:t>, </a:t>
            </a:r>
          </a:p>
          <a:p>
            <a:pPr algn="just"/>
            <a:r>
              <a:rPr lang="sk-SK" sz="1600" dirty="0" smtClean="0"/>
              <a:t>ale ľahšie si dokáže z takto poskytnutých údajov vytiahnuť podstatné,</a:t>
            </a:r>
          </a:p>
          <a:p>
            <a:pPr algn="just"/>
            <a:r>
              <a:rPr lang="sk-SK" sz="1600" b="1" dirty="0" smtClean="0"/>
              <a:t>vždy je dôležité prácu so žiakmi s VPU efektívne rozdeliť na tú:</a:t>
            </a:r>
          </a:p>
          <a:p>
            <a:pPr algn="just"/>
            <a:r>
              <a:rPr lang="sk-SK" sz="1600" dirty="0" smtClean="0"/>
              <a:t>prostredníctvom ktorej niečo </a:t>
            </a:r>
            <a:r>
              <a:rPr lang="sk-SK" sz="1600" b="1" dirty="0" smtClean="0"/>
              <a:t>trénuje, posilňuje </a:t>
            </a:r>
            <a:r>
              <a:rPr lang="sk-SK" sz="1600" dirty="0" smtClean="0"/>
              <a:t>a </a:t>
            </a:r>
            <a:r>
              <a:rPr lang="sk-SK" sz="1600" b="1" dirty="0" smtClean="0"/>
              <a:t>zmierňuje ťažkosti</a:t>
            </a:r>
            <a:r>
              <a:rPr lang="sk-SK" sz="1600" dirty="0" smtClean="0"/>
              <a:t>,</a:t>
            </a:r>
          </a:p>
          <a:p>
            <a:pPr algn="just"/>
            <a:r>
              <a:rPr lang="sk-SK" sz="1600" u="sng" dirty="0" smtClean="0"/>
              <a:t>a na tú:</a:t>
            </a:r>
          </a:p>
          <a:p>
            <a:pPr algn="just"/>
            <a:r>
              <a:rPr lang="sk-SK" sz="1600" dirty="0" smtClean="0"/>
              <a:t>prostredníctvom ktorej </a:t>
            </a:r>
            <a:r>
              <a:rPr lang="sk-SK" sz="1600" b="1" dirty="0" smtClean="0"/>
              <a:t>rozvíjame jeho nadanie a silné stránky,</a:t>
            </a:r>
          </a:p>
          <a:p>
            <a:pPr algn="just"/>
            <a:r>
              <a:rPr lang="sk-SK" sz="1600" dirty="0" smtClean="0"/>
              <a:t>je dobré si uvedomiť, že všetci pracujeme tak, ako nám vyhovuje, ako je pre nás ľahšie.</a:t>
            </a:r>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6143636" y="142852"/>
            <a:ext cx="2252665" cy="13346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Učíme sa učiť </a:t>
            </a:r>
            <a:endParaRPr lang="sk-SK" dirty="0"/>
          </a:p>
        </p:txBody>
      </p:sp>
      <p:sp>
        <p:nvSpPr>
          <p:cNvPr id="3" name="Zástupný symbol obsahu 2"/>
          <p:cNvSpPr>
            <a:spLocks noGrp="1"/>
          </p:cNvSpPr>
          <p:nvPr>
            <p:ph sz="quarter" idx="1"/>
          </p:nvPr>
        </p:nvSpPr>
        <p:spPr/>
        <p:txBody>
          <a:bodyPr>
            <a:normAutofit lnSpcReduction="10000"/>
          </a:bodyPr>
          <a:lstStyle/>
          <a:p>
            <a:pPr algn="just"/>
            <a:r>
              <a:rPr lang="sk-SK" sz="1600" dirty="0" smtClean="0"/>
              <a:t>Každý z nás je iný, máme iné osobnostné rysy, povahu, záujmy...každému z nás vyhovuje iný štýl prijímania poznatkov pri výučbe, spracovávania informácií pri učení sa doma a preferuje iný spôsob preverovania naučeného,</a:t>
            </a:r>
          </a:p>
          <a:p>
            <a:pPr algn="just"/>
            <a:r>
              <a:rPr lang="sk-SK" sz="1600" dirty="0" smtClean="0"/>
              <a:t>aby bol proces osvojovania si poznatkov efektívny je možné využívať nasledujúce stratégie:</a:t>
            </a:r>
          </a:p>
          <a:p>
            <a:pPr algn="just"/>
            <a:r>
              <a:rPr lang="sk-SK" sz="1600" dirty="0" smtClean="0"/>
              <a:t>opakované čítanie textu,</a:t>
            </a:r>
          </a:p>
          <a:p>
            <a:pPr algn="just"/>
            <a:r>
              <a:rPr lang="sk-SK" sz="1600" dirty="0" smtClean="0"/>
              <a:t>čítanie textu nahlas,</a:t>
            </a:r>
          </a:p>
          <a:p>
            <a:pPr algn="just"/>
            <a:r>
              <a:rPr lang="sk-SK" sz="1600" dirty="0" smtClean="0"/>
              <a:t>zhrnutie naučeného – ústne, písomne, </a:t>
            </a:r>
          </a:p>
          <a:p>
            <a:pPr algn="just"/>
            <a:r>
              <a:rPr lang="sk-SK" sz="1600" dirty="0" smtClean="0"/>
              <a:t>zodpovedanie otázok, ktoré sa viažu k téme, </a:t>
            </a:r>
          </a:p>
          <a:p>
            <a:pPr algn="just"/>
            <a:r>
              <a:rPr lang="sk-SK" sz="1600" dirty="0" smtClean="0"/>
              <a:t>zvýrazňovanie kľúčových slov a dôležitých pasáží v texte,</a:t>
            </a:r>
          </a:p>
          <a:p>
            <a:pPr algn="just"/>
            <a:r>
              <a:rPr lang="sk-SK" sz="1600" dirty="0" smtClean="0"/>
              <a:t>vysvetľovanie učiva druhej osobe,</a:t>
            </a:r>
          </a:p>
          <a:p>
            <a:pPr algn="just"/>
            <a:r>
              <a:rPr lang="sk-SK" sz="1600" dirty="0" smtClean="0"/>
              <a:t>prepisovanie učiva, vytváranie výpiskov,</a:t>
            </a:r>
          </a:p>
          <a:p>
            <a:pPr algn="just"/>
            <a:r>
              <a:rPr lang="sk-SK" sz="1600" dirty="0" smtClean="0"/>
              <a:t>transformovanie, prekresľovanie učiva do myšlienkovej mapy</a:t>
            </a:r>
          </a:p>
          <a:p>
            <a:pPr algn="just"/>
            <a:r>
              <a:rPr lang="sk-SK" sz="1600" dirty="0" smtClean="0"/>
              <a:t>vyhľadávanie obrázkov, schém, k téme v knihách, na internete</a:t>
            </a:r>
          </a:p>
          <a:p>
            <a:pPr algn="just"/>
            <a:r>
              <a:rPr lang="sk-SK" sz="1600" dirty="0" smtClean="0"/>
              <a:t>pri preverovaní toho, čo sa dieťa naučilo, sme veľmi často zvyknutí deťom klásť otázky a vyžadujeme od nich odpovede – skúste tento štýl preverovania pozmeniť a </a:t>
            </a:r>
            <a:r>
              <a:rPr lang="sk-SK" sz="1600" b="1" dirty="0" smtClean="0"/>
              <a:t>nechajte si od detí vysvetliť a porozprávať naučenú tému.</a:t>
            </a:r>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4857752" y="0"/>
            <a:ext cx="3786214" cy="14382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Štruktúra domácej prípravy </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Ako naučiť dieťa aby sa dokázalo do školy pripravovať samostatne a malo to pozitívny dopad na školské výsledky:</a:t>
            </a:r>
          </a:p>
          <a:p>
            <a:pPr algn="just"/>
            <a:r>
              <a:rPr lang="sk-SK" sz="1600" dirty="0" smtClean="0"/>
              <a:t>v prvom rade je nutné, aby dieťa vedelo, ako </a:t>
            </a:r>
            <a:r>
              <a:rPr lang="sk-SK" sz="1600" b="1" dirty="0" smtClean="0"/>
              <a:t>má splniť domáce úlohy</a:t>
            </a:r>
            <a:r>
              <a:rPr lang="sk-SK" sz="1600" dirty="0" smtClean="0"/>
              <a:t>, - viesť si zápisník, u detí s VPU sa môže stať, že v súvislosti s pomalším tempom zabudnú, alebo si nestihnú zapísať všetky úlohy,</a:t>
            </a:r>
          </a:p>
          <a:p>
            <a:pPr algn="just"/>
            <a:r>
              <a:rPr lang="sk-SK" sz="1600" dirty="0" smtClean="0"/>
              <a:t>pri domácej príprave je vhodné </a:t>
            </a:r>
            <a:r>
              <a:rPr lang="sk-SK" sz="1600" b="1" dirty="0" smtClean="0"/>
              <a:t>určiť pravidelný čas, </a:t>
            </a:r>
            <a:r>
              <a:rPr lang="sk-SK" sz="1600" dirty="0" smtClean="0"/>
              <a:t>v ktorom sa bude dieťa úlohám venovať,</a:t>
            </a:r>
          </a:p>
          <a:p>
            <a:pPr algn="just"/>
            <a:r>
              <a:rPr lang="sk-SK" sz="1600" dirty="0" smtClean="0"/>
              <a:t>skôr ako sa dieťa vrhne na vypracovanie úloh je výhodné si najskôr </a:t>
            </a:r>
            <a:r>
              <a:rPr lang="sk-SK" sz="1600" b="1" dirty="0" smtClean="0"/>
              <a:t>naplánovať, čo všetko bude potrebovať – </a:t>
            </a:r>
            <a:r>
              <a:rPr lang="sk-SK" sz="1600" dirty="0" smtClean="0"/>
              <a:t>príprava zošitov, kníh, pomôcok..</a:t>
            </a:r>
          </a:p>
          <a:p>
            <a:pPr algn="just"/>
            <a:r>
              <a:rPr lang="sk-SK" sz="1600" dirty="0" smtClean="0"/>
              <a:t>sústrediť sa na </a:t>
            </a:r>
            <a:r>
              <a:rPr lang="sk-SK" sz="1600" b="1" dirty="0" smtClean="0"/>
              <a:t>postupnosť plnenia úloh</a:t>
            </a:r>
            <a:r>
              <a:rPr lang="sk-SK" sz="1600" dirty="0" smtClean="0"/>
              <a:t>, teda, ktorú splní dieťa najprv, a ktorú naopak až nakoniec,</a:t>
            </a:r>
          </a:p>
          <a:p>
            <a:pPr algn="just"/>
            <a:r>
              <a:rPr lang="sk-SK" sz="1600" dirty="0" smtClean="0"/>
              <a:t>veďte dieťa k tomu, že sa môže na vás pri domácej príprave kedykoľvek obrátiť, po ukončení samostatného plnenia úlohy spoločne venujte pozornosť tomu s čím potrebovalo pomôcť,</a:t>
            </a:r>
          </a:p>
          <a:p>
            <a:pPr algn="just"/>
            <a:r>
              <a:rPr lang="sk-SK" sz="1600" dirty="0" smtClean="0"/>
              <a:t>na konci domácej prípravy je potrebné urobiť </a:t>
            </a:r>
            <a:r>
              <a:rPr lang="sk-SK" sz="1600" b="1" dirty="0" smtClean="0"/>
              <a:t>kontrolu</a:t>
            </a:r>
            <a:r>
              <a:rPr lang="sk-SK" sz="1600" dirty="0" smtClean="0"/>
              <a:t> spracovaných úloh.</a:t>
            </a:r>
          </a:p>
          <a:p>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6072198" y="214290"/>
            <a:ext cx="2571768" cy="14287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Zradnosť pamäti – prečo niekedy nefunguje, ako by mala, a čo s tým</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Pamäť sa v priebehu života vyvíja a mení, v skutočnosti pamäť nie je len jedna, disponujeme radom rôznych pamätí, ktoré využívame pre rôzne operácie, v prípade VPU bývajú niektoré druhy pamäti oslabené,</a:t>
            </a:r>
          </a:p>
          <a:p>
            <a:pPr algn="just"/>
            <a:r>
              <a:rPr lang="sk-SK" sz="1600" dirty="0" smtClean="0"/>
              <a:t>ak si potrebujeme </a:t>
            </a:r>
            <a:r>
              <a:rPr lang="sk-SK" sz="1600" b="1" dirty="0" smtClean="0"/>
              <a:t>zapamätať niečo čo vidíme </a:t>
            </a:r>
            <a:r>
              <a:rPr lang="sk-SK" sz="1600" dirty="0" smtClean="0"/>
              <a:t>a nedarí sa nám to, je dôležité všetky prvky daného materiálu presne pomenovať, uvedomiť si ako spolu súvisia a vytvoriť si v zapamätávaní logický systém,</a:t>
            </a:r>
          </a:p>
          <a:p>
            <a:pPr algn="just"/>
            <a:r>
              <a:rPr lang="sk-SK" sz="1600" dirty="0" smtClean="0"/>
              <a:t>pri </a:t>
            </a:r>
            <a:r>
              <a:rPr lang="sk-SK" sz="1600" b="1" dirty="0" smtClean="0"/>
              <a:t>zapamätávaní si počutých informácií, </a:t>
            </a:r>
            <a:r>
              <a:rPr lang="sk-SK" sz="1600" dirty="0" smtClean="0"/>
              <a:t>je dôležité, že si vieme predstavovať o čom je reč, že neprijímame informácie len sluchom, ale zapojíme aj obrazotvornosť a predstavivosť,</a:t>
            </a:r>
          </a:p>
          <a:p>
            <a:pPr algn="just"/>
            <a:r>
              <a:rPr lang="sk-SK" sz="1600" dirty="0" smtClean="0"/>
              <a:t>môžeme využiť aj </a:t>
            </a:r>
            <a:r>
              <a:rPr lang="sk-SK" sz="1600" b="1" dirty="0" smtClean="0"/>
              <a:t>mnemotechnickú pomôcku – </a:t>
            </a:r>
            <a:r>
              <a:rPr lang="sk-SK" sz="1600" dirty="0" smtClean="0"/>
              <a:t>len pozor nato, aby deti chápali, na čo je dobrá, ak si pamätajú pomôcku, ale nepamätajú načo ju použili, pretože už je to na nich príliš veľa informácií, stráca tento postup význam,</a:t>
            </a:r>
          </a:p>
          <a:p>
            <a:pPr algn="just"/>
            <a:r>
              <a:rPr lang="sk-SK" sz="1600" dirty="0" smtClean="0"/>
              <a:t>čokoľvek si žiaci nedokážu zapamätať je potrebné si </a:t>
            </a:r>
            <a:r>
              <a:rPr lang="sk-SK" sz="1600" b="1" dirty="0" smtClean="0"/>
              <a:t>priebežne zapisovať,</a:t>
            </a:r>
          </a:p>
          <a:p>
            <a:pPr algn="just"/>
            <a:r>
              <a:rPr lang="sk-SK" sz="1600" dirty="0" smtClean="0"/>
              <a:t>oslabená krátkodobá pamäť môže komplikovať každodenný život v škole, preto si je potrebné vytvoriť návyk v zapisovaní dôležitých informácií, ktoré učiteľ povie. </a:t>
            </a:r>
            <a:endParaRPr lang="sk-SK" sz="1600" dirty="0"/>
          </a:p>
        </p:txBody>
      </p:sp>
      <p:pic>
        <p:nvPicPr>
          <p:cNvPr id="4" name="Obrázok 3" descr="Výsledok vyhľadávania obrázkov pre dopyt deti na strednej škole"/>
          <p:cNvPicPr/>
          <p:nvPr/>
        </p:nvPicPr>
        <p:blipFill>
          <a:blip r:embed="rId2" cstate="print"/>
          <a:srcRect/>
          <a:stretch>
            <a:fillRect/>
          </a:stretch>
        </p:blipFill>
        <p:spPr bwMode="auto">
          <a:xfrm>
            <a:off x="6786578" y="285728"/>
            <a:ext cx="1857387"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Ako zvládať únavu </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Únavou trpí každý, rozdiel medzi ľuďmi je v tom, ako vedia únavu zvládať,</a:t>
            </a:r>
          </a:p>
          <a:p>
            <a:pPr algn="just"/>
            <a:r>
              <a:rPr lang="sk-SK" sz="1600" dirty="0" smtClean="0"/>
              <a:t>neexistuje jednotný postup, u detí s VPU sa stretávame s veľkou unaviteľnosťou už v najútlejšieho veku,</a:t>
            </a:r>
          </a:p>
          <a:p>
            <a:pPr algn="just"/>
            <a:r>
              <a:rPr lang="sk-SK" sz="1600" dirty="0" smtClean="0"/>
              <a:t>zatiaľ čo ostatné deti sa vydržia chvíľu hrať, počúvať rozprávku, sedieť v divadle deti s </a:t>
            </a:r>
            <a:r>
              <a:rPr lang="sk-SK" sz="1600" dirty="0" err="1" smtClean="0"/>
              <a:t>dyslexiou</a:t>
            </a:r>
            <a:r>
              <a:rPr lang="sk-SK" sz="1600" dirty="0" smtClean="0"/>
              <a:t> a ostatnými VPU bývajú neposednejšie a najmä pri činnostiach, ktoré súvisia s čítaním a písaním, dlho nevydržia, </a:t>
            </a:r>
          </a:p>
          <a:p>
            <a:pPr algn="just"/>
            <a:r>
              <a:rPr lang="sk-SK" sz="1600" dirty="0" smtClean="0"/>
              <a:t>v </a:t>
            </a:r>
            <a:r>
              <a:rPr lang="sk-SK" sz="1600" dirty="0" err="1" smtClean="0"/>
              <a:t>priabehu</a:t>
            </a:r>
            <a:r>
              <a:rPr lang="sk-SK" sz="1600" dirty="0" smtClean="0"/>
              <a:t> chvíle spoznáme, že nemá cenu pokračovať v činnosti, ktorú spolu robíme, pretože dieťa vyplo a nevníma,</a:t>
            </a:r>
          </a:p>
          <a:p>
            <a:pPr algn="just"/>
            <a:r>
              <a:rPr lang="sk-SK" sz="1600" dirty="0" smtClean="0"/>
              <a:t>tak ako ostatné schopnosti či vlastnosti, dá sa aj výdrž trénovať,</a:t>
            </a:r>
          </a:p>
          <a:p>
            <a:pPr algn="just"/>
            <a:r>
              <a:rPr lang="sk-SK" sz="1600" dirty="0" smtClean="0"/>
              <a:t>keď vidíme, že dieťa prestáva byť pozorné, stačí ak ho motivujeme tým, že mu povieme, že ešte dočítame tento </a:t>
            </a:r>
            <a:r>
              <a:rPr lang="sk-SK" sz="1600" dirty="0" err="1" smtClean="0"/>
              <a:t>odstavec</a:t>
            </a:r>
            <a:r>
              <a:rPr lang="sk-SK" sz="1600" dirty="0" smtClean="0"/>
              <a:t>, ešte dokončí poznámky z tejto strany, ešte nakreslí túto schému a potom pôjde robiť niečo iné,</a:t>
            </a:r>
          </a:p>
          <a:p>
            <a:pPr algn="just"/>
            <a:r>
              <a:rPr lang="sk-SK" sz="1600" dirty="0" smtClean="0"/>
              <a:t>ak budeme postupovať skutočne dôsledne, po miniatúrnych krôčikoch, tak po niekoľkých týždňoch uvidíte viditeľné zlepšenie.</a:t>
            </a:r>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5072066" y="0"/>
            <a:ext cx="3500462" cy="150017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Vzťahy s druhými – ako pomôcť</a:t>
            </a:r>
            <a:br>
              <a:rPr lang="sk-SK" dirty="0" smtClean="0"/>
            </a:br>
            <a:r>
              <a:rPr lang="sk-SK" dirty="0" smtClean="0"/>
              <a:t> deťom vyznať sa v ľuďoch</a:t>
            </a:r>
            <a:endParaRPr lang="sk-SK" dirty="0"/>
          </a:p>
        </p:txBody>
      </p:sp>
      <p:sp>
        <p:nvSpPr>
          <p:cNvPr id="3" name="Zástupný symbol obsahu 2"/>
          <p:cNvSpPr>
            <a:spLocks noGrp="1"/>
          </p:cNvSpPr>
          <p:nvPr>
            <p:ph sz="quarter" idx="1"/>
          </p:nvPr>
        </p:nvSpPr>
        <p:spPr/>
        <p:txBody>
          <a:bodyPr>
            <a:normAutofit/>
          </a:bodyPr>
          <a:lstStyle/>
          <a:p>
            <a:r>
              <a:rPr lang="sk-SK" sz="1600" dirty="0" smtClean="0"/>
              <a:t>Deti s </a:t>
            </a:r>
            <a:r>
              <a:rPr lang="sk-SK" sz="1600" dirty="0" err="1" smtClean="0"/>
              <a:t>dyslexiou</a:t>
            </a:r>
            <a:r>
              <a:rPr lang="sk-SK" sz="1600" dirty="0" smtClean="0"/>
              <a:t> môžu mať zhoršené verbálne vyjadrovanie,</a:t>
            </a:r>
          </a:p>
          <a:p>
            <a:r>
              <a:rPr lang="sk-SK" sz="1600" dirty="0" smtClean="0"/>
              <a:t> preto môžu byť  v konverzácii veľmi konkrétne, všetko berú doslova, </a:t>
            </a:r>
          </a:p>
          <a:p>
            <a:r>
              <a:rPr lang="sk-SK" sz="1600" dirty="0" smtClean="0"/>
              <a:t>s tým súvisí aj to, že im môže chýbať schopnosť nadhľadu,</a:t>
            </a:r>
          </a:p>
          <a:p>
            <a:r>
              <a:rPr lang="sk-SK" sz="1600" dirty="0" smtClean="0"/>
              <a:t> preto ich komunikácia s druhými ľuďmi môže byť problematická,</a:t>
            </a:r>
          </a:p>
          <a:p>
            <a:r>
              <a:rPr lang="sk-SK" sz="1600" dirty="0" smtClean="0"/>
              <a:t>často to myslia dobre, ale nehovoria správne, </a:t>
            </a:r>
          </a:p>
          <a:p>
            <a:r>
              <a:rPr lang="sk-SK" sz="1600" dirty="0" smtClean="0"/>
              <a:t>ak im však od detstva vysvetľujeme správanie druhých ľudí, </a:t>
            </a:r>
          </a:p>
          <a:p>
            <a:r>
              <a:rPr lang="sk-SK" sz="1600" dirty="0" smtClean="0"/>
              <a:t>ich motívy, môžu sa postupne naučiť ľuďom lepšie rozumieť.</a:t>
            </a:r>
            <a:endParaRPr lang="sk-SK" sz="1600" dirty="0"/>
          </a:p>
        </p:txBody>
      </p:sp>
      <p:pic>
        <p:nvPicPr>
          <p:cNvPr id="4" name="Obrázok 3" descr="Výsledok vyhľadávania obrázkov pre dopyt deti na strednej škole"/>
          <p:cNvPicPr/>
          <p:nvPr/>
        </p:nvPicPr>
        <p:blipFill>
          <a:blip r:embed="rId2"/>
          <a:srcRect/>
          <a:stretch>
            <a:fillRect/>
          </a:stretch>
        </p:blipFill>
        <p:spPr bwMode="auto">
          <a:xfrm>
            <a:off x="6286512" y="285728"/>
            <a:ext cx="2290766" cy="1133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Mests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786</TotalTime>
  <Words>1936</Words>
  <Application>Microsoft Office PowerPoint</Application>
  <PresentationFormat>Prezentácia na obrazovke (4:3)</PresentationFormat>
  <Paragraphs>117</Paragraphs>
  <Slides>13</Slides>
  <Notes>0</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Arkáda</vt:lpstr>
      <vt:lpstr>Vývinové poruchy učenia  rady pre rodičov a učiteľov druhý stupeň ZŠ – rodina 5.1.Časť</vt:lpstr>
      <vt:lpstr>Ako využiť pri učení  logické myslenie</vt:lpstr>
      <vt:lpstr>Prínosy VPU môžu byť pri  učení výhodou</vt:lpstr>
      <vt:lpstr>Prínosy VPU môžu byť pri  učení výhodou</vt:lpstr>
      <vt:lpstr>Učíme sa učiť </vt:lpstr>
      <vt:lpstr>Štruktúra domácej prípravy </vt:lpstr>
      <vt:lpstr>Zradnosť pamäti – prečo niekedy nefunguje, ako by mala, a čo s tým</vt:lpstr>
      <vt:lpstr>Ako zvládať únavu </vt:lpstr>
      <vt:lpstr>Vzťahy s druhými – ako pomôcť  deťom vyznať sa v ľuďoch</vt:lpstr>
      <vt:lpstr>Nikto nie je dokonalý alebo  všetkého veľa škodí</vt:lpstr>
      <vt:lpstr>Rodičia potrebujú odpočinok alebo činnosť, aby sa nesústredili len na svoje dieťa s problémom</vt:lpstr>
      <vt:lpstr>Televízia pomocník alebo  nepriateľ?</vt:lpstr>
      <vt:lpstr>               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Vývinové poruchy učenia  rady pre rodičov a učiteľov druhý stupeň ZŠ – rodina 5.1.Časť</dc:title>
  <dc:creator>hp</dc:creator>
  <cp:lastModifiedBy>hp</cp:lastModifiedBy>
  <cp:revision>82</cp:revision>
  <dcterms:created xsi:type="dcterms:W3CDTF">2021-02-21T06:42:37Z</dcterms:created>
  <dcterms:modified xsi:type="dcterms:W3CDTF">2021-04-12T06:29:23Z</dcterms:modified>
</cp:coreProperties>
</file>