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7" r:id="rId8"/>
    <p:sldId id="261" r:id="rId9"/>
    <p:sldId id="268" r:id="rId10"/>
    <p:sldId id="269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EFEA19C-6B26-441F-B1E2-1FF7F1193A84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B2EACF8-3362-4E09-91DB-5468FC63076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EA19C-6B26-441F-B1E2-1FF7F1193A84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ACF8-3362-4E09-91DB-5468FC63076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EA19C-6B26-441F-B1E2-1FF7F1193A84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ACF8-3362-4E09-91DB-5468FC63076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FEA19C-6B26-441F-B1E2-1FF7F1193A84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B2EACF8-3362-4E09-91DB-5468FC63076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EFEA19C-6B26-441F-B1E2-1FF7F1193A84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B2EACF8-3362-4E09-91DB-5468FC63076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EA19C-6B26-441F-B1E2-1FF7F1193A84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ACF8-3362-4E09-91DB-5468FC63076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EA19C-6B26-441F-B1E2-1FF7F1193A84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ACF8-3362-4E09-91DB-5468FC63076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FEA19C-6B26-441F-B1E2-1FF7F1193A84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B2EACF8-3362-4E09-91DB-5468FC63076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EA19C-6B26-441F-B1E2-1FF7F1193A84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ACF8-3362-4E09-91DB-5468FC63076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FEA19C-6B26-441F-B1E2-1FF7F1193A84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B2EACF8-3362-4E09-91DB-5468FC63076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FEA19C-6B26-441F-B1E2-1FF7F1193A84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B2EACF8-3362-4E09-91DB-5468FC63076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EFEA19C-6B26-441F-B1E2-1FF7F1193A84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B2EACF8-3362-4E09-91DB-5468FC630765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Vývinové poruchy učenia </a:t>
            </a:r>
            <a:br>
              <a:rPr lang="sk-SK" dirty="0" smtClean="0"/>
            </a:br>
            <a:r>
              <a:rPr lang="sk-SK" dirty="0" smtClean="0"/>
              <a:t>rady pre rodičov a učiteľov prvý stupeň ZŠ </a:t>
            </a:r>
            <a:r>
              <a:rPr lang="sk-SK" smtClean="0"/>
              <a:t>– škola </a:t>
            </a:r>
            <a:r>
              <a:rPr lang="sk-SK" sz="2000" dirty="0" smtClean="0"/>
              <a:t>4</a:t>
            </a:r>
            <a:r>
              <a:rPr lang="sk-SK" sz="2000" smtClean="0"/>
              <a:t>.Časť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Centrum pedagogicko-psychologického poradenstva a prevencie Trebišov</a:t>
            </a:r>
          </a:p>
          <a:p>
            <a:r>
              <a:rPr lang="sk-SK" dirty="0" smtClean="0"/>
              <a:t>                                                            </a:t>
            </a:r>
            <a:r>
              <a:rPr lang="sk-SK" sz="1400" dirty="0" smtClean="0"/>
              <a:t>Mgr. Jaroslava </a:t>
            </a:r>
            <a:r>
              <a:rPr lang="sk-SK" sz="1400" dirty="0" err="1" smtClean="0"/>
              <a:t>Nitraiová</a:t>
            </a:r>
            <a:endParaRPr lang="sk-SK" sz="1400" dirty="0" smtClean="0"/>
          </a:p>
          <a:p>
            <a:r>
              <a:rPr lang="sk-SK" sz="1400" dirty="0" smtClean="0"/>
              <a:t>                                                                                    </a:t>
            </a:r>
            <a:r>
              <a:rPr lang="sk-SK" sz="1200" dirty="0" smtClean="0"/>
              <a:t>špeciálny pedagóg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Základné postupy pri výučbe </a:t>
            </a:r>
            <a:br>
              <a:rPr lang="sk-SK" dirty="0" smtClean="0"/>
            </a:br>
            <a:r>
              <a:rPr lang="sk-SK" dirty="0" smtClean="0"/>
              <a:t>žiakov s </a:t>
            </a:r>
            <a:r>
              <a:rPr lang="sk-SK" dirty="0" err="1" smtClean="0"/>
              <a:t>ivp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k-SK" sz="1800" dirty="0" smtClean="0"/>
              <a:t>overenie slovnej zásoby – využívať </a:t>
            </a:r>
            <a:r>
              <a:rPr lang="sk-SK" sz="1800" b="1" dirty="0" smtClean="0"/>
              <a:t>spojovací test:</a:t>
            </a:r>
          </a:p>
          <a:p>
            <a:pPr algn="just"/>
            <a:r>
              <a:rPr lang="sk-SK" sz="1800" dirty="0" smtClean="0"/>
              <a:t>/slovíčka napísané v jednom stĺpci po slovensky a v druhom v cudzom jazyku majú žiaci spojiť čiarami, priradiť k sebe rovnaké významy/</a:t>
            </a:r>
          </a:p>
          <a:p>
            <a:pPr algn="just"/>
            <a:r>
              <a:rPr lang="sk-SK" sz="1800" dirty="0" smtClean="0"/>
              <a:t>dôležité pri ňom ale je, aby vyučujúci </a:t>
            </a:r>
            <a:r>
              <a:rPr lang="sk-SK" sz="1800" b="1" dirty="0" smtClean="0"/>
              <a:t>postupne čítal zadanie</a:t>
            </a:r>
            <a:r>
              <a:rPr lang="sk-SK" sz="1800" dirty="0" smtClean="0"/>
              <a:t>, najprv stĺpec </a:t>
            </a:r>
            <a:r>
              <a:rPr lang="sk-SK" sz="1800" b="1" dirty="0" smtClean="0"/>
              <a:t>po slovensky</a:t>
            </a:r>
            <a:r>
              <a:rPr lang="sk-SK" sz="1800" dirty="0" smtClean="0"/>
              <a:t>, aby sa zoznámili s tým, čo ich čaká a až potom stĺpec slov </a:t>
            </a:r>
            <a:r>
              <a:rPr lang="sk-SK" sz="1800" b="1" dirty="0" smtClean="0"/>
              <a:t>v cudzom jazyku</a:t>
            </a:r>
            <a:r>
              <a:rPr lang="sk-SK" sz="1800" dirty="0" smtClean="0"/>
              <a:t>, </a:t>
            </a:r>
          </a:p>
          <a:p>
            <a:pPr algn="just"/>
            <a:r>
              <a:rPr lang="sk-SK" sz="1800" dirty="0" smtClean="0"/>
              <a:t>žiaci, ktorí majú </a:t>
            </a:r>
            <a:r>
              <a:rPr lang="sk-SK" sz="1800" b="1" dirty="0" smtClean="0"/>
              <a:t>deficit v sluchovom vnímaní </a:t>
            </a:r>
            <a:r>
              <a:rPr lang="sk-SK" sz="1800" dirty="0" smtClean="0"/>
              <a:t>sa môžu opierať o </a:t>
            </a:r>
            <a:r>
              <a:rPr lang="sk-SK" sz="1800" u="sng" dirty="0" smtClean="0"/>
              <a:t>napísané slovo</a:t>
            </a:r>
            <a:r>
              <a:rPr lang="sk-SK" sz="1800" dirty="0" smtClean="0"/>
              <a:t>, a tí čo majú </a:t>
            </a:r>
            <a:r>
              <a:rPr lang="sk-SK" sz="1800" b="1" dirty="0" smtClean="0"/>
              <a:t>oslabené zrakové vnímanie </a:t>
            </a:r>
            <a:r>
              <a:rPr lang="sk-SK" sz="1800" dirty="0" smtClean="0"/>
              <a:t>sa môžu </a:t>
            </a:r>
            <a:r>
              <a:rPr lang="sk-SK" sz="1800" u="sng" dirty="0" smtClean="0"/>
              <a:t>orientovať sluchom</a:t>
            </a:r>
          </a:p>
          <a:p>
            <a:pPr algn="just"/>
            <a:r>
              <a:rPr lang="sk-SK" sz="1800" b="1" dirty="0" smtClean="0"/>
              <a:t>pri akejkoľvek práci so žiakmi s VPU postupujeme vždy takým tempom, aby dokázali učivo primerane vstrebať, aby sa naučili pracovať postupmi, na ktorých sme sa dohodli, aby mali príležitosť nadviazať na učivo novými témami,</a:t>
            </a:r>
          </a:p>
          <a:p>
            <a:pPr algn="just"/>
            <a:r>
              <a:rPr lang="sk-SK" sz="1800" dirty="0" smtClean="0"/>
              <a:t>pritom nezabúdame žiakov </a:t>
            </a:r>
            <a:r>
              <a:rPr lang="sk-SK" sz="1800" b="1" dirty="0" smtClean="0"/>
              <a:t>za ich prácu oceňovať </a:t>
            </a:r>
            <a:r>
              <a:rPr lang="sk-SK" sz="1800" dirty="0" smtClean="0"/>
              <a:t>a stále sa ich snažíme </a:t>
            </a:r>
            <a:r>
              <a:rPr lang="sk-SK" sz="1800" b="1" dirty="0" smtClean="0"/>
              <a:t>maximálne motivovať </a:t>
            </a:r>
            <a:r>
              <a:rPr lang="sk-SK" sz="1800" dirty="0" smtClean="0"/>
              <a:t>k učeniu takými postupmi, ktoré im čo najviac vyhovujú </a:t>
            </a:r>
          </a:p>
          <a:p>
            <a:endParaRPr lang="sk-SK" sz="1800" dirty="0"/>
          </a:p>
        </p:txBody>
      </p:sp>
      <p:pic>
        <p:nvPicPr>
          <p:cNvPr id="4" name="Obrázok 3" descr="Výsledok vyhľadávania obrázkov pre dopyt kreslene deti a škol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214290"/>
            <a:ext cx="247783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Možnosti hodnotenia žiakov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k-SK" sz="1600" b="1" dirty="0" smtClean="0"/>
              <a:t>Slovné hodnotenie: </a:t>
            </a:r>
            <a:r>
              <a:rPr lang="sk-SK" sz="1600" dirty="0" smtClean="0"/>
              <a:t>môže byť kombinované aj so známkami, žiak dostane známku, ktorá vypovedá o jeho výsledkoch v porovnaní so spolužiakmi, ale aj pripojený komentár učiteľa, ktorý hovorí o pokroku samotného žiaka,</a:t>
            </a:r>
          </a:p>
          <a:p>
            <a:pPr algn="just"/>
            <a:r>
              <a:rPr lang="sk-SK" sz="1600" b="1" dirty="0" smtClean="0"/>
              <a:t>Portfólio:</a:t>
            </a:r>
          </a:p>
          <a:p>
            <a:pPr algn="just"/>
            <a:r>
              <a:rPr lang="sk-SK" sz="1600" dirty="0" smtClean="0"/>
              <a:t>Jednoducho povedané žiakovi je vedená zložka s jeho prácami v priebehu </a:t>
            </a:r>
            <a:r>
              <a:rPr lang="sk-SK" sz="1600" dirty="0" err="1" smtClean="0"/>
              <a:t>šk.roka</a:t>
            </a:r>
            <a:r>
              <a:rPr lang="sk-SK" sz="1600" dirty="0" smtClean="0"/>
              <a:t> sú využité údaje z nej, žiak je hodnotený na základe svojho vlastného vývoja, výstupom je opäť slovné hodnotenie,</a:t>
            </a:r>
          </a:p>
          <a:p>
            <a:pPr algn="just"/>
            <a:r>
              <a:rPr lang="sk-SK" sz="1600" b="1" dirty="0" err="1" smtClean="0"/>
              <a:t>Sebahodnotenie</a:t>
            </a:r>
            <a:r>
              <a:rPr lang="sk-SK" sz="1600" b="1" dirty="0" smtClean="0"/>
              <a:t> žiakov:</a:t>
            </a:r>
          </a:p>
          <a:p>
            <a:pPr algn="just"/>
            <a:r>
              <a:rPr lang="sk-SK" sz="1600" dirty="0" smtClean="0"/>
              <a:t>Nový formát, kedy žiaci sami v pravidelných intervaloch reflektujú svoju prácu, čo sa im darí, v čom musia pridať, čomu nerozumejú, tu je dôležité aby učitelia sledovali, ako sa žiaci hodnotia, prípadne koordinovali zbytočnú sebakritiku, či nadmernú chválu, podporili ich v plnení cieľov, </a:t>
            </a:r>
          </a:p>
          <a:p>
            <a:pPr algn="just"/>
            <a:r>
              <a:rPr lang="sk-SK" sz="1600" b="1" dirty="0" err="1" smtClean="0"/>
              <a:t>Formatívne</a:t>
            </a:r>
            <a:r>
              <a:rPr lang="sk-SK" sz="1600" b="1" dirty="0" smtClean="0"/>
              <a:t> hodnotenie:</a:t>
            </a:r>
            <a:r>
              <a:rPr lang="sk-SK" sz="1600" dirty="0" smtClean="0"/>
              <a:t> </a:t>
            </a:r>
          </a:p>
          <a:p>
            <a:pPr algn="just"/>
            <a:r>
              <a:rPr lang="sk-SK" sz="1600" dirty="0" smtClean="0"/>
              <a:t>kladie si za cieľ formovať žiaka, ide o hodnotenie, ktoré venuje pozornosť najmä individualite žiaka</a:t>
            </a:r>
            <a:r>
              <a:rPr lang="sk-SK" sz="1600" b="1" dirty="0" smtClean="0"/>
              <a:t>, jeho procesu učenia</a:t>
            </a:r>
            <a:r>
              <a:rPr lang="sk-SK" sz="1600" dirty="0" smtClean="0"/>
              <a:t>, snažia sa mu poskytnúť spätnú väzbu, aby bol motivovaný k ďalšej práci, a vedel čo sa od neho očakáva</a:t>
            </a:r>
          </a:p>
          <a:p>
            <a:pPr algn="just"/>
            <a:r>
              <a:rPr lang="sk-SK" sz="1600" b="1" dirty="0" smtClean="0"/>
              <a:t>Normatívne hodnotenie:</a:t>
            </a:r>
          </a:p>
          <a:p>
            <a:pPr algn="just"/>
            <a:r>
              <a:rPr lang="sk-SK" sz="1600" dirty="0" smtClean="0"/>
              <a:t>Porovnávanie výsledkov žiaka s akousi dopredu stanovenou normou.</a:t>
            </a:r>
            <a:endParaRPr lang="sk-SK" sz="1600" dirty="0"/>
          </a:p>
        </p:txBody>
      </p:sp>
      <p:pic>
        <p:nvPicPr>
          <p:cNvPr id="4" name="Obrázok 3" descr="Výsledok vyhľadávania obrázkov pre dopyt kreslene deti a škol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85728"/>
            <a:ext cx="25622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Kto je výchovný poradca, školský špeciálny pedagóg, špeciálny psychológ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k-SK" sz="1600" b="1" dirty="0" smtClean="0"/>
              <a:t>Výchovný poradca:</a:t>
            </a:r>
          </a:p>
          <a:p>
            <a:pPr algn="just"/>
            <a:r>
              <a:rPr lang="sk-SK" sz="1600" dirty="0" smtClean="0"/>
              <a:t>Je učiteľ, vo väčších školách býva osobitne pre 1 a 2 stupeň, </a:t>
            </a:r>
          </a:p>
          <a:p>
            <a:pPr algn="just"/>
            <a:r>
              <a:rPr lang="sk-SK" sz="1600" dirty="0" smtClean="0"/>
              <a:t>Okrem </a:t>
            </a:r>
            <a:r>
              <a:rPr lang="sk-SK" sz="1600" dirty="0" err="1" smtClean="0"/>
              <a:t>kariérového</a:t>
            </a:r>
            <a:r>
              <a:rPr lang="sk-SK" sz="1600" dirty="0" smtClean="0"/>
              <a:t> poradenstva a poradenstva pomoci pri rozhodovaní o ďalšom vzdelávaní a profesijnej kariére žiakov rieši aj potreby výchovného charakteru,</a:t>
            </a:r>
          </a:p>
          <a:p>
            <a:pPr algn="just"/>
            <a:r>
              <a:rPr lang="sk-SK" sz="1600" b="1" dirty="0" smtClean="0"/>
              <a:t>Školský špeciálny pedagóg:</a:t>
            </a:r>
          </a:p>
          <a:p>
            <a:pPr algn="just"/>
            <a:r>
              <a:rPr lang="sk-SK" sz="1600" dirty="0" smtClean="0"/>
              <a:t>Zabezpečuje starostlivosť o žiakov s ŠVVP, vyhľadávanie žiakov, diagnostika </a:t>
            </a:r>
            <a:r>
              <a:rPr lang="sk-SK" sz="1600" dirty="0" err="1" smtClean="0"/>
              <a:t>švvp</a:t>
            </a:r>
            <a:r>
              <a:rPr lang="sk-SK" sz="1600" dirty="0" smtClean="0"/>
              <a:t> žiakov, </a:t>
            </a:r>
            <a:r>
              <a:rPr lang="sk-SK" sz="1600" dirty="0" err="1" smtClean="0"/>
              <a:t>ivp</a:t>
            </a:r>
            <a:r>
              <a:rPr lang="sk-SK" sz="1600" dirty="0" smtClean="0"/>
              <a:t> starostlivosť, participácia na </a:t>
            </a:r>
            <a:r>
              <a:rPr lang="sk-SK" sz="1600" dirty="0" err="1" smtClean="0"/>
              <a:t>ivp</a:t>
            </a:r>
            <a:r>
              <a:rPr lang="sk-SK" sz="1600" dirty="0" smtClean="0"/>
              <a:t>, komunikácia s rodinou žiaka so ŠVVP, odporúčania pre domácu prácu,</a:t>
            </a:r>
          </a:p>
          <a:p>
            <a:pPr algn="just"/>
            <a:r>
              <a:rPr lang="sk-SK" sz="1600" b="1" dirty="0" smtClean="0"/>
              <a:t>Školský psychológ:</a:t>
            </a:r>
          </a:p>
          <a:p>
            <a:pPr algn="just"/>
            <a:r>
              <a:rPr lang="sk-SK" sz="1600" dirty="0" smtClean="0"/>
              <a:t>Aj on sa podieľa na starostlivosti o žiakov so ŠVVP, viac sa však venuje práci s triednymi kolektívmi a rieši zvláštnosti v správaní sa žiakov,</a:t>
            </a:r>
          </a:p>
          <a:p>
            <a:pPr algn="just"/>
            <a:r>
              <a:rPr lang="sk-SK" sz="1600" dirty="0" smtClean="0"/>
              <a:t>komunikácia s rodinami žiakov,</a:t>
            </a:r>
          </a:p>
          <a:p>
            <a:pPr algn="just"/>
            <a:r>
              <a:rPr lang="sk-SK" sz="1600" dirty="0" smtClean="0"/>
              <a:t>Spolupráca pri zápise do 1.ročníkov, zisťovanie sociálnej klímy v triede,</a:t>
            </a:r>
          </a:p>
          <a:p>
            <a:pPr algn="just"/>
            <a:r>
              <a:rPr lang="sk-SK" sz="1600" dirty="0" smtClean="0"/>
              <a:t>Individuálne práca so žiakmi v prípade osobných problémov,</a:t>
            </a:r>
          </a:p>
          <a:p>
            <a:pPr algn="just"/>
            <a:r>
              <a:rPr lang="sk-SK" sz="1600" dirty="0" smtClean="0"/>
              <a:t>Krízová intervencia pre žiakov a ich rodičov /rodinné a vzťahové problémy/,</a:t>
            </a:r>
          </a:p>
          <a:p>
            <a:pPr algn="just"/>
            <a:r>
              <a:rPr lang="sk-SK" sz="1600" dirty="0" smtClean="0"/>
              <a:t>Koordinácia preventívnej práce v triedach, programov pre triedy....  </a:t>
            </a:r>
            <a:endParaRPr lang="sk-SK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Komunikácia rodičov s učiteľmi nevyhnutné kritérium úspešnosti detí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1600" dirty="0" smtClean="0"/>
              <a:t>Je potrebné si uvedomiť, že </a:t>
            </a:r>
            <a:r>
              <a:rPr lang="sk-SK" sz="1600" b="1" dirty="0" smtClean="0"/>
              <a:t>za </a:t>
            </a:r>
            <a:r>
              <a:rPr lang="sk-SK" sz="1600" b="1" dirty="0" err="1" smtClean="0"/>
              <a:t>dyslexiu</a:t>
            </a:r>
            <a:r>
              <a:rPr lang="sk-SK" sz="1600" b="1" dirty="0" smtClean="0"/>
              <a:t> či inú vývinovú poruchu učenia dieťaťa nik nemôže, ani vy, ani dieťa, ale ani učiteľ,</a:t>
            </a:r>
          </a:p>
          <a:p>
            <a:pPr algn="just"/>
            <a:r>
              <a:rPr lang="sk-SK" sz="1600" b="1" dirty="0" smtClean="0"/>
              <a:t>vaše dieťa nie je horšie, ako ostatné, má skrátka hendikep, s ktorým je potrebné pracovať doma aj v škole,</a:t>
            </a:r>
            <a:endParaRPr lang="sk-SK" sz="1600" dirty="0" smtClean="0"/>
          </a:p>
          <a:p>
            <a:pPr algn="just"/>
            <a:r>
              <a:rPr lang="sk-SK" sz="1600" dirty="0" smtClean="0"/>
              <a:t>základné informácie by vám mali poskytnúť v </a:t>
            </a:r>
            <a:r>
              <a:rPr lang="sk-SK" sz="1600" dirty="0" err="1" smtClean="0"/>
              <a:t>CPPPaP</a:t>
            </a:r>
            <a:r>
              <a:rPr lang="sk-SK" sz="1600" dirty="0" smtClean="0"/>
              <a:t>, ale veľa informácií nájdete aj na internete, existuje aj množstvo kníh, v ktorých sa môžete o tomto probléme dozvedieť viac,</a:t>
            </a:r>
          </a:p>
          <a:p>
            <a:pPr algn="just"/>
            <a:r>
              <a:rPr lang="sk-SK" sz="1600" dirty="0" smtClean="0"/>
              <a:t>z učiteľa by sme si mali urobiť spojenca, odborníka, ku ktorému sa obraciame so žiadosťou o radu a pomoc,</a:t>
            </a:r>
          </a:p>
          <a:p>
            <a:pPr algn="just"/>
            <a:r>
              <a:rPr lang="sk-SK" sz="1600" dirty="0" smtClean="0"/>
              <a:t>dajte jasne najavo, ako dieťaťu venujete a čo všetko pre jeho rozvoj robíte, </a:t>
            </a:r>
          </a:p>
          <a:p>
            <a:pPr algn="just"/>
            <a:r>
              <a:rPr lang="sk-SK" sz="1600" dirty="0" smtClean="0"/>
              <a:t>v učiteľovi by nemal vzniknúť pocit, že je dieťa lajdák a vy ho kryjete,</a:t>
            </a:r>
          </a:p>
          <a:p>
            <a:pPr algn="just"/>
            <a:r>
              <a:rPr lang="sk-SK" sz="1600" dirty="0" smtClean="0"/>
              <a:t>nechcite úľavy, ale to, na čo má dieťa ako </a:t>
            </a:r>
            <a:r>
              <a:rPr lang="sk-SK" sz="1600" dirty="0" err="1" smtClean="0"/>
              <a:t>dyslektik</a:t>
            </a:r>
            <a:r>
              <a:rPr lang="sk-SK" sz="1600" dirty="0" smtClean="0"/>
              <a:t> nárok,</a:t>
            </a:r>
          </a:p>
          <a:p>
            <a:pPr algn="just"/>
            <a:r>
              <a:rPr lang="sk-SK" sz="1600" dirty="0" smtClean="0"/>
              <a:t>snažte sa nájsť spoločnú cestu, ako pomôcť dieťaťu situáciu zvládnuť čo najlepšie,</a:t>
            </a:r>
          </a:p>
          <a:p>
            <a:pPr algn="just"/>
            <a:r>
              <a:rPr lang="sk-SK" sz="1600" dirty="0" smtClean="0"/>
              <a:t>nároky je možné zvyšovať v súlade s tým, ako sa dieťa postupne zlepšuje.</a:t>
            </a:r>
            <a:endParaRPr lang="sk-SK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                Ďakujem za pozornosť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k-SK" sz="1600" dirty="0" smtClean="0"/>
          </a:p>
          <a:p>
            <a:endParaRPr lang="sk-SK" sz="1600" dirty="0" smtClean="0"/>
          </a:p>
          <a:p>
            <a:endParaRPr lang="sk-SK" sz="1600" dirty="0" smtClean="0"/>
          </a:p>
          <a:p>
            <a:endParaRPr lang="sk-SK" sz="1600" dirty="0" smtClean="0"/>
          </a:p>
          <a:p>
            <a:endParaRPr lang="sk-SK" sz="1600" dirty="0" smtClean="0"/>
          </a:p>
          <a:p>
            <a:endParaRPr lang="sk-SK" sz="1600" dirty="0" smtClean="0"/>
          </a:p>
          <a:p>
            <a:endParaRPr lang="sk-SK" sz="1600" dirty="0" smtClean="0"/>
          </a:p>
          <a:p>
            <a:endParaRPr lang="sk-SK" sz="1600" dirty="0" smtClean="0"/>
          </a:p>
          <a:p>
            <a:endParaRPr lang="sk-SK" sz="1600" dirty="0" smtClean="0"/>
          </a:p>
          <a:p>
            <a:endParaRPr lang="sk-SK" sz="1600" dirty="0" smtClean="0"/>
          </a:p>
          <a:p>
            <a:endParaRPr lang="sk-SK" sz="1600" dirty="0" smtClean="0"/>
          </a:p>
          <a:p>
            <a:r>
              <a:rPr lang="sk-SK" sz="1600" dirty="0" smtClean="0"/>
              <a:t>Zoznam použitej literatúry: </a:t>
            </a:r>
            <a:r>
              <a:rPr lang="sk-SK" sz="1600" dirty="0" err="1" smtClean="0"/>
              <a:t>Krejčová,L</a:t>
            </a:r>
            <a:r>
              <a:rPr lang="sk-SK" sz="1600" dirty="0" smtClean="0"/>
              <a:t>. – Hladíková, Z. a kol.: Vývinové poruchy učenia, 2018 ISBN 978-80-566-0760-2 </a:t>
            </a:r>
          </a:p>
          <a:p>
            <a:endParaRPr lang="sk-SK" sz="1600" dirty="0" smtClean="0"/>
          </a:p>
          <a:p>
            <a:r>
              <a:rPr lang="sk-SK" sz="1800" dirty="0" smtClean="0"/>
              <a:t>                                                                    Mgr. Jaroslava </a:t>
            </a:r>
            <a:r>
              <a:rPr lang="sk-SK" sz="1800" dirty="0" err="1" smtClean="0"/>
              <a:t>Nitraiová</a:t>
            </a:r>
            <a:endParaRPr lang="sk-SK" sz="1600" dirty="0" smtClean="0"/>
          </a:p>
          <a:p>
            <a:endParaRPr lang="sk-SK" sz="1600" dirty="0" smtClean="0"/>
          </a:p>
          <a:p>
            <a:endParaRPr lang="sk-SK" sz="1600" dirty="0"/>
          </a:p>
        </p:txBody>
      </p:sp>
      <p:pic>
        <p:nvPicPr>
          <p:cNvPr id="5" name="Obrázok 4" descr="CPPPaP Trebišov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857364"/>
            <a:ext cx="421484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ok 5" descr="Výsledok vyhľadávania obrázkov pre dopyt kreslene deti a škola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2933700"/>
            <a:ext cx="5857916" cy="1852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Učíme sa čítať – genetická alebo analyticko-syntetická metóda výučby čítania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1800" b="1" dirty="0" smtClean="0"/>
              <a:t>Analyticko-syntetická metóda – </a:t>
            </a:r>
            <a:r>
              <a:rPr lang="sk-SK" sz="1800" dirty="0" smtClean="0"/>
              <a:t>zjednodušene sa jej hovorí –</a:t>
            </a:r>
            <a:r>
              <a:rPr lang="sk-SK" sz="1800" b="1" dirty="0" smtClean="0"/>
              <a:t>slabiková, </a:t>
            </a:r>
            <a:r>
              <a:rPr lang="sk-SK" sz="1800" dirty="0" smtClean="0"/>
              <a:t>pretože deti sa s výučbou písmen učia čítať po slabikách</a:t>
            </a:r>
          </a:p>
          <a:p>
            <a:pPr algn="just"/>
            <a:r>
              <a:rPr lang="sk-SK" sz="1800" b="1" dirty="0" smtClean="0"/>
              <a:t>Výučbu čítania možno rozdeliť do troch etáp:</a:t>
            </a:r>
          </a:p>
          <a:p>
            <a:pPr algn="just"/>
            <a:r>
              <a:rPr lang="sk-SK" sz="1800" b="1" dirty="0" smtClean="0"/>
              <a:t>1.etapa prípravní – </a:t>
            </a:r>
            <a:r>
              <a:rPr lang="sk-SK" sz="1800" b="1" dirty="0" err="1" smtClean="0"/>
              <a:t>predšlabikárová</a:t>
            </a:r>
            <a:endParaRPr lang="sk-SK" sz="1800" b="1" dirty="0" smtClean="0"/>
          </a:p>
          <a:p>
            <a:pPr algn="just"/>
            <a:r>
              <a:rPr lang="sk-SK" sz="1800" dirty="0" smtClean="0"/>
              <a:t>kladie sa dôraz na komunikáciu, zrozumiteľnosť prejavu, zreteľná artikulácia a rozvoj slovnej zásoby,</a:t>
            </a:r>
          </a:p>
          <a:p>
            <a:pPr algn="just"/>
            <a:r>
              <a:rPr lang="sk-SK" sz="1800" dirty="0" smtClean="0"/>
              <a:t>precvičuje sa pochopenie analýzy a syntézy slov, t.j. na rozdelenie na hlásky a slabiky, trénuje sa fonematické uvedomovanie,</a:t>
            </a:r>
          </a:p>
          <a:p>
            <a:pPr algn="just"/>
            <a:r>
              <a:rPr lang="sk-SK" sz="1800" dirty="0" smtClean="0"/>
              <a:t>zoznamujú sa so všetkými samohláskami a niekoľkými spoluhláskami, z ktorých sa vytvárajú slabiky</a:t>
            </a:r>
          </a:p>
          <a:p>
            <a:pPr algn="just"/>
            <a:r>
              <a:rPr lang="sk-SK" sz="1800" b="1" dirty="0" smtClean="0"/>
              <a:t>2.etapa – je najdlhšia</a:t>
            </a:r>
          </a:p>
          <a:p>
            <a:pPr algn="just"/>
            <a:r>
              <a:rPr lang="sk-SK" sz="1800" dirty="0" smtClean="0"/>
              <a:t>Ide o obdobie, v ktorom sa opakujú slabiky prebrané v prvej etape, pokračuje sa osvojovaním ďalších spoluhlások a čítaním jednoduchých textov,</a:t>
            </a:r>
          </a:p>
          <a:p>
            <a:r>
              <a:rPr lang="sk-SK" sz="1800" dirty="0" smtClean="0"/>
              <a:t> </a:t>
            </a:r>
            <a:endParaRPr lang="sk-SK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Učíme sa čítať – genetická alebo analyticko-syntetická metóda výučby čítania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1800" b="1" dirty="0" smtClean="0"/>
              <a:t>3. etapa:</a:t>
            </a:r>
            <a:endParaRPr lang="sk-SK" sz="1800" dirty="0" smtClean="0"/>
          </a:p>
          <a:p>
            <a:pPr algn="just"/>
            <a:r>
              <a:rPr lang="sk-SK" sz="1800" dirty="0" smtClean="0"/>
              <a:t>dochádza k automatizácii a plynulosti čítania, cieľ je splnený ak dieťa číta plynulo s porozumením texty určené pre svoj vek.</a:t>
            </a:r>
          </a:p>
          <a:p>
            <a:pPr algn="just"/>
            <a:endParaRPr lang="sk-SK" sz="1800" dirty="0" smtClean="0"/>
          </a:p>
          <a:p>
            <a:pPr algn="just"/>
            <a:r>
              <a:rPr lang="sk-SK" sz="1800" b="1" dirty="0" smtClean="0"/>
              <a:t>Genetická metóda čítania – </a:t>
            </a:r>
            <a:r>
              <a:rPr lang="sk-SK" sz="1800" dirty="0" smtClean="0"/>
              <a:t>uprednostňuje porozumenie, veľký dôraz kladie na fonematické uvedomovanie,</a:t>
            </a:r>
          </a:p>
          <a:p>
            <a:pPr algn="just"/>
            <a:r>
              <a:rPr lang="sk-SK" sz="1800" dirty="0" smtClean="0"/>
              <a:t>deti sa na začiatku učia čítať iba veľké písmená, dbá na dodržiavanie zásady jednej náročnosti a tak menej zaťažuje detskú pamäť, technika čítania je na rozdiel od analyticko-syntetickej metódy až na druhom mieste, dôležité je </a:t>
            </a:r>
            <a:r>
              <a:rPr lang="sk-SK" sz="1800" b="1" dirty="0" smtClean="0"/>
              <a:t>porozumenie</a:t>
            </a:r>
          </a:p>
          <a:p>
            <a:pPr algn="just"/>
            <a:r>
              <a:rPr lang="sk-SK" sz="1800" b="1" dirty="0" smtClean="0"/>
              <a:t>Ktorým deťom nevyhovuje genetická metóda čítania? </a:t>
            </a:r>
          </a:p>
          <a:p>
            <a:pPr algn="just"/>
            <a:r>
              <a:rPr lang="sk-SK" sz="1800" dirty="0" smtClean="0"/>
              <a:t>ide o deti, ktoré </a:t>
            </a:r>
            <a:r>
              <a:rPr lang="sk-SK" sz="1800" b="1" dirty="0" smtClean="0"/>
              <a:t>nemajú dostatočne rozvinuté sluchové vnímanie</a:t>
            </a:r>
            <a:r>
              <a:rPr lang="sk-SK" sz="1800" dirty="0" smtClean="0"/>
              <a:t>,/deti s poruchou reči/ pretože genetická metóda čítania kladie veľké nároky na </a:t>
            </a:r>
            <a:r>
              <a:rPr lang="sk-SK" sz="1800" b="1" dirty="0" smtClean="0"/>
              <a:t>sluchovú pamäť,</a:t>
            </a:r>
            <a:r>
              <a:rPr lang="sk-SK" sz="1800" dirty="0" smtClean="0"/>
              <a:t> rozlišovanie jednotlivých hlások v slove, teda na sluchovú syntézu a analýzu.</a:t>
            </a:r>
            <a:endParaRPr lang="sk-SK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Učíme sa písať – tradičné písanie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1800" b="1" dirty="0" smtClean="0"/>
              <a:t>Správny </a:t>
            </a:r>
            <a:r>
              <a:rPr lang="sk-SK" sz="1800" b="1" dirty="0" err="1" smtClean="0"/>
              <a:t>grafomotorický</a:t>
            </a:r>
            <a:r>
              <a:rPr lang="sk-SK" sz="1800" b="1" dirty="0" smtClean="0"/>
              <a:t> nácvik:</a:t>
            </a:r>
          </a:p>
          <a:p>
            <a:pPr algn="just"/>
            <a:r>
              <a:rPr lang="sk-SK" sz="1800" dirty="0" smtClean="0"/>
              <a:t>dieťa sa učí správne držať písacie náčinie, náležite uvoľniť ruku a rameno, aby nebolo kŕčovité a vyvarovali sa bolestí,</a:t>
            </a:r>
          </a:p>
          <a:p>
            <a:pPr algn="just"/>
            <a:r>
              <a:rPr lang="sk-SK" sz="1800" dirty="0" smtClean="0"/>
              <a:t>nasleduje tréning kreslenia základných tvarov, ktorý pri zápise písmen potrebuje /čiary, oblúčiky, kruhy, vlnky...</a:t>
            </a:r>
            <a:r>
              <a:rPr lang="sk-SK" sz="1800" dirty="0" err="1" smtClean="0"/>
              <a:t>atď</a:t>
            </a:r>
            <a:r>
              <a:rPr lang="sk-SK" sz="1800" dirty="0" smtClean="0"/>
              <a:t>/, </a:t>
            </a:r>
          </a:p>
          <a:p>
            <a:pPr algn="just"/>
            <a:r>
              <a:rPr lang="sk-SK" sz="1800" dirty="0" smtClean="0"/>
              <a:t>tieto tvary najprv kreslia vo veľkom formáte – napr. baliaci papier, tabuľa a postupne sa tvary zmenšujú, a tým sa pripravujú na nácvik písania, </a:t>
            </a:r>
          </a:p>
          <a:p>
            <a:pPr algn="just"/>
            <a:r>
              <a:rPr lang="sk-SK" sz="1800" dirty="0" smtClean="0"/>
              <a:t>ďalšou alternatívou, ako vyriešiť ťažkosti v písomnom prejave, je zvoliť odlišný druh písma, ako je písmo tradičné ..napr. </a:t>
            </a:r>
          </a:p>
          <a:p>
            <a:pPr algn="just"/>
            <a:r>
              <a:rPr lang="sk-SK" sz="1800" b="1" dirty="0" smtClean="0"/>
              <a:t>učiť dieťa písať iba tlačeným písmom, </a:t>
            </a:r>
          </a:p>
          <a:p>
            <a:pPr algn="just"/>
            <a:r>
              <a:rPr lang="sk-SK" sz="1800" dirty="0" smtClean="0"/>
              <a:t>ak písané skutočne vôbec nezvláda.</a:t>
            </a:r>
            <a:endParaRPr lang="sk-SK" sz="1800" dirty="0"/>
          </a:p>
        </p:txBody>
      </p:sp>
      <p:pic>
        <p:nvPicPr>
          <p:cNvPr id="4" name="Obrázok 3" descr="Výsledok vyhľadávania obrázkov pre dopyt kreslene deti a škol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142852"/>
            <a:ext cx="2114550" cy="140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ponúka škola žiakom s </a:t>
            </a:r>
            <a:r>
              <a:rPr lang="sk-SK" dirty="0" err="1" smtClean="0"/>
              <a:t>vpu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1800" b="1" dirty="0" smtClean="0"/>
              <a:t>Žiak s VPU je v škole vedený,</a:t>
            </a:r>
          </a:p>
          <a:p>
            <a:pPr algn="just"/>
            <a:r>
              <a:rPr lang="sk-SK" sz="1800" dirty="0" smtClean="0"/>
              <a:t> ako žiak so špeciálnymi výchovno-vzdelávacími potrebami ŠVVP,</a:t>
            </a:r>
          </a:p>
          <a:p>
            <a:pPr algn="just"/>
            <a:r>
              <a:rPr lang="sk-SK" sz="1800" dirty="0" smtClean="0"/>
              <a:t> čo znamená:</a:t>
            </a:r>
          </a:p>
          <a:p>
            <a:pPr algn="just"/>
            <a:r>
              <a:rPr lang="sk-SK" sz="1800" dirty="0" smtClean="0"/>
              <a:t>že má právo na vzdelávanie, ktorého obsah, formy a metódy zodpovedajú jeho vzdelávacím potrebám a možnostiam,</a:t>
            </a:r>
          </a:p>
          <a:p>
            <a:pPr algn="just"/>
            <a:r>
              <a:rPr lang="sk-SK" sz="1800" dirty="0" smtClean="0"/>
              <a:t>žiaci so ŠVVP majú nárok na tolerantné hodnotenie, </a:t>
            </a:r>
          </a:p>
          <a:p>
            <a:pPr algn="just"/>
            <a:r>
              <a:rPr lang="sk-SK" sz="1800" dirty="0" smtClean="0"/>
              <a:t>poradenskú pomoc školy a školského poradenského zariadenia</a:t>
            </a:r>
          </a:p>
          <a:p>
            <a:pPr algn="just"/>
            <a:r>
              <a:rPr lang="sk-SK" sz="1800" dirty="0" smtClean="0"/>
              <a:t>a na používanie špeciálnych didaktických a kompenzačných učebných pomôcok</a:t>
            </a:r>
            <a:endParaRPr lang="sk-SK" sz="1800" dirty="0"/>
          </a:p>
        </p:txBody>
      </p:sp>
      <p:pic>
        <p:nvPicPr>
          <p:cNvPr id="4" name="Obrázok 3" descr="Výsledok vyhľadávania obrázkov pre dopyt kreslene deti a škol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4572008"/>
            <a:ext cx="450059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ok 4" descr="Výsledok vyhľadávania obrázkov pre dopyt kreslene deti a škol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214290"/>
            <a:ext cx="1718622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znamená </a:t>
            </a:r>
            <a:r>
              <a:rPr lang="sk-SK" dirty="0" err="1" smtClean="0"/>
              <a:t>ivp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1800" dirty="0" smtClean="0"/>
              <a:t>IVP – jednoducho povedané ide o dokument, ktorý stanovuje, aké postupy práce v škole a pokiaľ možno tiež v domácom prostredí a v spolupráci školy a rodičov, budú pri práci so žiakom využívané,</a:t>
            </a:r>
          </a:p>
          <a:p>
            <a:pPr algn="just"/>
            <a:r>
              <a:rPr lang="sk-SK" sz="1800" dirty="0" smtClean="0"/>
              <a:t>tvorba IVP je tímová záležitosť, </a:t>
            </a:r>
            <a:r>
              <a:rPr lang="sk-SK" sz="1800" b="1" dirty="0" smtClean="0"/>
              <a:t>ktorá spadá do kompetencií školy</a:t>
            </a:r>
            <a:r>
              <a:rPr lang="sk-SK" sz="1800" dirty="0" smtClean="0"/>
              <a:t>,</a:t>
            </a:r>
          </a:p>
          <a:p>
            <a:pPr algn="just"/>
            <a:r>
              <a:rPr lang="sk-SK" sz="1800" dirty="0" smtClean="0"/>
              <a:t>na 1.stupni IVP často tvoria triedni učitelia v spolupráci so školským špeciálnym pedagógom,</a:t>
            </a:r>
          </a:p>
          <a:p>
            <a:pPr algn="just"/>
            <a:r>
              <a:rPr lang="sk-SK" sz="1800" dirty="0" smtClean="0"/>
              <a:t>k tvorbe IVP sa má právo vyjadriť aj zákonný zástupca, </a:t>
            </a:r>
          </a:p>
          <a:p>
            <a:pPr algn="just"/>
            <a:r>
              <a:rPr lang="sk-SK" sz="1800" dirty="0" smtClean="0"/>
              <a:t>nakoľko je IVP otvorený dokument, je možné ho v prípade potreby po určitom čase opäť aktualizovať, a samozrejme o jednotlivých zmenách zainteresovaných informovať,</a:t>
            </a:r>
          </a:p>
          <a:p>
            <a:pPr algn="just"/>
            <a:r>
              <a:rPr lang="sk-SK" sz="1800" dirty="0" smtClean="0"/>
              <a:t>obsah IVP vychádza zo vzdelávacieho programu podľa príslušného zdravotného znevýhodnenia, ako aj možnosť individuálnej práce s vybranými žiakmi so špeciálnym pedagógom, školským psychológom a podobne.</a:t>
            </a:r>
            <a:endParaRPr lang="sk-SK" sz="1800" dirty="0"/>
          </a:p>
        </p:txBody>
      </p:sp>
      <p:pic>
        <p:nvPicPr>
          <p:cNvPr id="4" name="Obrázok 3" descr="Výsledok vyhľadávania obrázkov pre dopyt kreslene deti a škol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14290"/>
            <a:ext cx="328614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znamená </a:t>
            </a:r>
            <a:r>
              <a:rPr lang="sk-SK" dirty="0" err="1" smtClean="0"/>
              <a:t>ivp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1800" b="1" dirty="0" smtClean="0"/>
              <a:t>IVP by mal byť dokument </a:t>
            </a:r>
            <a:r>
              <a:rPr lang="sk-SK" sz="1800" dirty="0" smtClean="0"/>
              <a:t>nad ktorým sa budete s vyučujúcim pravidelne schádzať a hovoriť o tom, </a:t>
            </a:r>
          </a:p>
          <a:p>
            <a:pPr algn="just"/>
            <a:r>
              <a:rPr lang="sk-SK" sz="1800" dirty="0" smtClean="0"/>
              <a:t>ako sa ciele IVP daria napĺňať a či modifikácie v ňom stanovené vášmu potomkovi skutočne pomáhajú,</a:t>
            </a:r>
          </a:p>
          <a:p>
            <a:pPr algn="just"/>
            <a:r>
              <a:rPr lang="sk-SK" sz="1800" dirty="0" smtClean="0"/>
              <a:t>ak chceme aby bola integrácia účinná a žiak sa čo najviac naučil</a:t>
            </a:r>
          </a:p>
          <a:p>
            <a:pPr algn="just"/>
            <a:r>
              <a:rPr lang="sk-SK" sz="1800" dirty="0" smtClean="0"/>
              <a:t> a pritom nebol diskriminovaný z dôvodu VPU, </a:t>
            </a:r>
          </a:p>
          <a:p>
            <a:pPr algn="just"/>
            <a:r>
              <a:rPr lang="sk-SK" sz="1800" dirty="0" smtClean="0"/>
              <a:t>je nevyhnutné, aby </a:t>
            </a:r>
            <a:r>
              <a:rPr lang="sk-SK" sz="1800" b="1" dirty="0" smtClean="0"/>
              <a:t>sa do práce zapojili všetci</a:t>
            </a:r>
            <a:r>
              <a:rPr lang="sk-SK" sz="1800" dirty="0" smtClean="0"/>
              <a:t>,</a:t>
            </a:r>
          </a:p>
          <a:p>
            <a:pPr algn="just"/>
            <a:r>
              <a:rPr lang="sk-SK" sz="1800" dirty="0" smtClean="0"/>
              <a:t>v IVP by sa mali objaviť informácie o tom, ako bude prebiehať </a:t>
            </a:r>
            <a:r>
              <a:rPr lang="sk-SK" sz="1800" dirty="0" err="1" smtClean="0"/>
              <a:t>vyúčba</a:t>
            </a:r>
            <a:r>
              <a:rPr lang="sk-SK" sz="1800" dirty="0" smtClean="0"/>
              <a:t> v jednotlivých vyučovacích predmetoch,</a:t>
            </a:r>
          </a:p>
          <a:p>
            <a:pPr algn="just"/>
            <a:r>
              <a:rPr lang="sk-SK" sz="1800" dirty="0" smtClean="0"/>
              <a:t>okrem postupov </a:t>
            </a:r>
            <a:r>
              <a:rPr lang="sk-SK" sz="1800" dirty="0" err="1" smtClean="0"/>
              <a:t>vyúčby</a:t>
            </a:r>
            <a:r>
              <a:rPr lang="sk-SK" sz="1800" dirty="0" smtClean="0"/>
              <a:t> sa v IVP musí objaviť aj </a:t>
            </a:r>
            <a:r>
              <a:rPr lang="sk-SK" sz="1800" b="1" dirty="0" smtClean="0"/>
              <a:t>zoznam pomôcok</a:t>
            </a:r>
            <a:r>
              <a:rPr lang="sk-SK" sz="1800" dirty="0" smtClean="0"/>
              <a:t>, ktoré môže žiak využívať,</a:t>
            </a:r>
          </a:p>
          <a:p>
            <a:pPr algn="just"/>
            <a:r>
              <a:rPr lang="sk-SK" sz="1800" b="1" dirty="0" smtClean="0"/>
              <a:t>nárok na IVP majú žiaci na všetkých stupňoch škôl</a:t>
            </a:r>
            <a:r>
              <a:rPr lang="sk-SK" sz="1800" dirty="0" smtClean="0"/>
              <a:t>,</a:t>
            </a:r>
          </a:p>
          <a:p>
            <a:pPr algn="just"/>
            <a:r>
              <a:rPr lang="sk-SK" sz="1800" dirty="0" smtClean="0"/>
              <a:t>aby bol účinný musí byť </a:t>
            </a:r>
            <a:r>
              <a:rPr lang="sk-SK" sz="1800" b="1" dirty="0" smtClean="0"/>
              <a:t>šitý na mieru </a:t>
            </a:r>
            <a:r>
              <a:rPr lang="sk-SK" sz="1800" dirty="0" smtClean="0"/>
              <a:t>konkrétnemu žiakovi.  </a:t>
            </a:r>
            <a:endParaRPr lang="sk-SK" sz="1800" dirty="0"/>
          </a:p>
        </p:txBody>
      </p:sp>
      <p:pic>
        <p:nvPicPr>
          <p:cNvPr id="4" name="Obrázok 3" descr="Výsledok vyhľadávania obrázkov pre dopyt kreslene deti a škol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214290"/>
            <a:ext cx="2625799" cy="1252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Základné postupy pri výučbe </a:t>
            </a:r>
            <a:br>
              <a:rPr lang="sk-SK" dirty="0" smtClean="0"/>
            </a:br>
            <a:r>
              <a:rPr lang="sk-SK" dirty="0" smtClean="0"/>
              <a:t>žiakov s </a:t>
            </a:r>
            <a:r>
              <a:rPr lang="sk-SK" dirty="0" err="1" smtClean="0"/>
              <a:t>ivp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1800" b="1" dirty="0" smtClean="0"/>
              <a:t>Jednotliví žiaci s VPU majú rôzne ťažkosti, každý je iný a každému vyhovuje trochu iný prístup,</a:t>
            </a:r>
          </a:p>
          <a:p>
            <a:pPr algn="just"/>
            <a:r>
              <a:rPr lang="sk-SK" sz="1600" dirty="0" smtClean="0"/>
              <a:t>Je dôležité, aby sme žiaka nestresovali, mali by sme ho vzdelávať tak</a:t>
            </a:r>
          </a:p>
          <a:p>
            <a:pPr algn="just"/>
            <a:r>
              <a:rPr lang="sk-SK" sz="1600" dirty="0" smtClean="0"/>
              <a:t> aby sa čo najviac naučil a učivo mu sprostredkovať spôsobom,</a:t>
            </a:r>
          </a:p>
          <a:p>
            <a:pPr algn="just"/>
            <a:r>
              <a:rPr lang="sk-SK" sz="1600" dirty="0" smtClean="0"/>
              <a:t> ktorý je pre neho vhodný,</a:t>
            </a:r>
          </a:p>
          <a:p>
            <a:pPr algn="just"/>
            <a:r>
              <a:rPr lang="sk-SK" sz="1600" dirty="0" smtClean="0"/>
              <a:t>na 1.stupni ZŠ sa žiaci učia čítať nahlas a pravidelne túto zručnosť precvičujú</a:t>
            </a:r>
          </a:p>
          <a:p>
            <a:pPr algn="just"/>
            <a:r>
              <a:rPr lang="sk-SK" sz="1600" b="1" dirty="0" smtClean="0"/>
              <a:t>Základným pravidlom – aby dieťa s </a:t>
            </a:r>
            <a:r>
              <a:rPr lang="sk-SK" sz="1600" b="1" dirty="0" err="1" smtClean="0"/>
              <a:t>dyslexiou</a:t>
            </a:r>
            <a:r>
              <a:rPr lang="sk-SK" sz="1600" b="1" dirty="0" smtClean="0"/>
              <a:t> nečítalo nahlas </a:t>
            </a:r>
            <a:r>
              <a:rPr lang="sk-SK" sz="1600" dirty="0" smtClean="0"/>
              <a:t>– prípadný neúspech ich </a:t>
            </a:r>
            <a:r>
              <a:rPr lang="sk-SK" sz="1600" dirty="0" err="1" smtClean="0"/>
              <a:t>demotivuje</a:t>
            </a:r>
            <a:r>
              <a:rPr lang="sk-SK" sz="1600" dirty="0" smtClean="0"/>
              <a:t>, oni si uvedomujú, že zle čítajú, </a:t>
            </a:r>
          </a:p>
          <a:p>
            <a:pPr algn="just"/>
            <a:r>
              <a:rPr lang="sk-SK" sz="1600" dirty="0" smtClean="0"/>
              <a:t>pri čítaní dlhších textoch učiť deti orientovať sa v texte pomocou </a:t>
            </a:r>
            <a:r>
              <a:rPr lang="sk-SK" sz="1600" b="1" dirty="0" smtClean="0"/>
              <a:t>počúvania a sledovania</a:t>
            </a:r>
            <a:r>
              <a:rPr lang="sk-SK" sz="1600" dirty="0" smtClean="0"/>
              <a:t> interpunkčných znamienok – zo začiatku bodiek, ktoré ukončujú vetu, žiak s </a:t>
            </a:r>
            <a:r>
              <a:rPr lang="sk-SK" sz="1600" dirty="0" err="1" smtClean="0"/>
              <a:t>dyslexiou</a:t>
            </a:r>
            <a:r>
              <a:rPr lang="sk-SK" sz="1600" dirty="0" smtClean="0"/>
              <a:t> potom nemusí čítať každé slovo, ale napriek tomu sa v texte orientuje,</a:t>
            </a:r>
          </a:p>
          <a:p>
            <a:pPr algn="just"/>
            <a:r>
              <a:rPr lang="sk-SK" sz="1600" dirty="0" smtClean="0"/>
              <a:t>učiteľ- rodič – pri spoločnom striedavom čítaní sa len ubezpečí, že dieťa vie kde má čítať, nenechávame ho čítať príliš dlhý text, ktorý ho unaví,</a:t>
            </a:r>
          </a:p>
          <a:p>
            <a:pPr algn="just"/>
            <a:r>
              <a:rPr lang="sk-SK" sz="1600" dirty="0" smtClean="0"/>
              <a:t>sledujeme jeho vývoj čitateľských zručností a povzbudzujeme ho, aby nepoľavilo vo svojom úsilí.</a:t>
            </a:r>
            <a:endParaRPr lang="sk-SK" sz="1600" dirty="0"/>
          </a:p>
        </p:txBody>
      </p:sp>
      <p:pic>
        <p:nvPicPr>
          <p:cNvPr id="4" name="Obrázok 3" descr="Výsledok vyhľadávania obrázkov pre dopyt kreslene deti a škol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285728"/>
            <a:ext cx="2286016" cy="1140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Základné postupy pri výučbe </a:t>
            </a:r>
            <a:br>
              <a:rPr lang="sk-SK" dirty="0" smtClean="0"/>
            </a:br>
            <a:r>
              <a:rPr lang="sk-SK" dirty="0" smtClean="0"/>
              <a:t>žiakov s </a:t>
            </a:r>
            <a:r>
              <a:rPr lang="sk-SK" dirty="0" err="1" smtClean="0"/>
              <a:t>ivp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sk-SK" sz="1800" dirty="0" smtClean="0"/>
              <a:t>Je vhodné, aby žiaci s VPU nemuseli </a:t>
            </a:r>
            <a:r>
              <a:rPr lang="sk-SK" sz="1800" b="1" dirty="0" smtClean="0"/>
              <a:t>text z tabule prepisovať</a:t>
            </a:r>
            <a:r>
              <a:rPr lang="sk-SK" sz="1800" dirty="0" smtClean="0"/>
              <a:t>,</a:t>
            </a:r>
          </a:p>
          <a:p>
            <a:pPr algn="just"/>
            <a:r>
              <a:rPr lang="sk-SK" sz="1800" b="1" dirty="0" smtClean="0"/>
              <a:t>pri diktáte </a:t>
            </a:r>
            <a:r>
              <a:rPr lang="sk-SK" sz="1800" dirty="0" smtClean="0"/>
              <a:t>– sa odporúča aby žiak písal len časť diktátu, alebo dostal namiesto diktátu doplňovacie cvičenia,</a:t>
            </a:r>
          </a:p>
          <a:p>
            <a:pPr algn="just"/>
            <a:r>
              <a:rPr lang="sk-SK" sz="1800" b="1" dirty="0" smtClean="0"/>
              <a:t>doplňovacie cvičenia</a:t>
            </a:r>
          </a:p>
          <a:p>
            <a:pPr algn="just"/>
            <a:r>
              <a:rPr lang="sk-SK" sz="1800" dirty="0" smtClean="0"/>
              <a:t>ak chce učiteľ využiť doplňovacie cvičenia namiesto diktátu, je vhodné dať rovnaký diktát, ako doplňovacie cvičenie, </a:t>
            </a:r>
          </a:p>
          <a:p>
            <a:pPr algn="just"/>
            <a:r>
              <a:rPr lang="sk-SK" sz="1800" dirty="0" smtClean="0"/>
              <a:t>žiak s </a:t>
            </a:r>
            <a:r>
              <a:rPr lang="sk-SK" sz="1800" dirty="0" err="1" smtClean="0"/>
              <a:t>dyslexiou</a:t>
            </a:r>
            <a:r>
              <a:rPr lang="sk-SK" sz="1800" dirty="0" smtClean="0"/>
              <a:t> potom nemusí jednotlivé slová čítať, ale môže sa rovno zamerať na pravidlá, aby správne doplnil chýbajúce písmeno v slove</a:t>
            </a:r>
          </a:p>
          <a:p>
            <a:pPr algn="just"/>
            <a:r>
              <a:rPr lang="sk-SK" sz="1800" b="1" dirty="0" smtClean="0"/>
              <a:t>namiesto testov </a:t>
            </a:r>
            <a:r>
              <a:rPr lang="sk-SK" sz="1800" dirty="0" smtClean="0"/>
              <a:t>býva často vhodnejšie </a:t>
            </a:r>
            <a:r>
              <a:rPr lang="sk-SK" sz="1800" b="1" dirty="0" smtClean="0"/>
              <a:t>ústne skúšanie</a:t>
            </a:r>
            <a:r>
              <a:rPr lang="sk-SK" sz="1800" dirty="0" smtClean="0"/>
              <a:t>, ale neplatí to vo všetkých prípadoch,</a:t>
            </a:r>
            <a:endParaRPr lang="sk-SK" sz="1800" b="1" dirty="0" smtClean="0"/>
          </a:p>
          <a:p>
            <a:pPr algn="just"/>
            <a:r>
              <a:rPr lang="sk-SK" sz="1800" dirty="0" smtClean="0"/>
              <a:t>pri výučbe </a:t>
            </a:r>
            <a:r>
              <a:rPr lang="sk-SK" sz="1800" b="1" dirty="0" smtClean="0"/>
              <a:t>cudzieho jazyka </a:t>
            </a:r>
            <a:r>
              <a:rPr lang="sk-SK" sz="1800" dirty="0" smtClean="0"/>
              <a:t>je dobré zamerať sa na komunikačné zručnosti, využiť globálnu metódu čítania formou hry – tu dieťa vníma celé slovo naraz ako celok,</a:t>
            </a:r>
          </a:p>
          <a:p>
            <a:pPr algn="just"/>
            <a:r>
              <a:rPr lang="sk-SK" sz="1800" dirty="0" smtClean="0"/>
              <a:t>spojenie s obrázkom potom posilňuje uvedomenie si významu slova, na čítanie využívame iba krátke texty, </a:t>
            </a:r>
          </a:p>
        </p:txBody>
      </p:sp>
      <p:pic>
        <p:nvPicPr>
          <p:cNvPr id="4" name="Obrázok 3" descr="Výsledok vyhľadávania obrázkov pre dopyt kreslene deti a škol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214290"/>
            <a:ext cx="2357454" cy="1249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683</TotalTime>
  <Words>1771</Words>
  <Application>Microsoft Office PowerPoint</Application>
  <PresentationFormat>Prezentácia na obrazovke (4:3)</PresentationFormat>
  <Paragraphs>129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Arkáda</vt:lpstr>
      <vt:lpstr>Vývinové poruchy učenia  rady pre rodičov a učiteľov prvý stupeň ZŠ – škola 4.Časť</vt:lpstr>
      <vt:lpstr>Učíme sa čítať – genetická alebo analyticko-syntetická metóda výučby čítania </vt:lpstr>
      <vt:lpstr>Učíme sa čítať – genetická alebo analyticko-syntetická metóda výučby čítania </vt:lpstr>
      <vt:lpstr>Učíme sa písať – tradičné písanie </vt:lpstr>
      <vt:lpstr>Čo ponúka škola žiakom s vpu</vt:lpstr>
      <vt:lpstr>Čo znamená ivp</vt:lpstr>
      <vt:lpstr>Čo znamená ivp</vt:lpstr>
      <vt:lpstr>Základné postupy pri výučbe  žiakov s ivp</vt:lpstr>
      <vt:lpstr>Základné postupy pri výučbe  žiakov s ivp</vt:lpstr>
      <vt:lpstr>Základné postupy pri výučbe  žiakov s ivp</vt:lpstr>
      <vt:lpstr>Možnosti hodnotenia žiakov </vt:lpstr>
      <vt:lpstr>Kto je výchovný poradca, školský špeciálny pedagóg, špeciálny psychológ </vt:lpstr>
      <vt:lpstr>Komunikácia rodičov s učiteľmi nevyhnutné kritérium úspešnosti detí</vt:lpstr>
      <vt:lpstr>                 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Vývinové poruchy učenia  rady pre rodičov a učiteľov prvý stupeň ZŠ – škola 4.Časť</dc:title>
  <dc:creator>hp</dc:creator>
  <cp:lastModifiedBy>hp</cp:lastModifiedBy>
  <cp:revision>78</cp:revision>
  <dcterms:created xsi:type="dcterms:W3CDTF">2021-02-03T14:09:55Z</dcterms:created>
  <dcterms:modified xsi:type="dcterms:W3CDTF">2021-04-12T06:24:53Z</dcterms:modified>
</cp:coreProperties>
</file>