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58" r:id="rId6"/>
    <p:sldId id="272" r:id="rId7"/>
    <p:sldId id="259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052111-F587-4F58-9688-A69AA47695F5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3EB61EC-C256-466A-9D45-E6904A1AF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2111-F587-4F58-9688-A69AA47695F5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61EC-C256-466A-9D45-E6904A1AF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2111-F587-4F58-9688-A69AA47695F5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61EC-C256-466A-9D45-E6904A1AF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052111-F587-4F58-9688-A69AA47695F5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EB61EC-C256-466A-9D45-E6904A1AF1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052111-F587-4F58-9688-A69AA47695F5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3EB61EC-C256-466A-9D45-E6904A1AF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2111-F587-4F58-9688-A69AA47695F5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61EC-C256-466A-9D45-E6904A1AF1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2111-F587-4F58-9688-A69AA47695F5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61EC-C256-466A-9D45-E6904A1AF1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052111-F587-4F58-9688-A69AA47695F5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EB61EC-C256-466A-9D45-E6904A1AF1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2111-F587-4F58-9688-A69AA47695F5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61EC-C256-466A-9D45-E6904A1AF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052111-F587-4F58-9688-A69AA47695F5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EB61EC-C256-466A-9D45-E6904A1AF1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052111-F587-4F58-9688-A69AA47695F5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EB61EC-C256-466A-9D45-E6904A1AF1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052111-F587-4F58-9688-A69AA47695F5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EB61EC-C256-466A-9D45-E6904A1AF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Vývinové poruchy učenia </a:t>
            </a:r>
            <a:br>
              <a:rPr lang="sk-SK" dirty="0" smtClean="0"/>
            </a:br>
            <a:r>
              <a:rPr lang="sk-SK" dirty="0" smtClean="0"/>
              <a:t>rady pre rodičov a učiteľov prvý stupeň ZŠ – rodina  </a:t>
            </a:r>
            <a:r>
              <a:rPr lang="sk-SK" sz="2000" dirty="0" smtClean="0"/>
              <a:t>3.1.Časť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Centrum pedagogicko-psychologického poradenstva a prevencie Trebišov</a:t>
            </a:r>
          </a:p>
          <a:p>
            <a:r>
              <a:rPr lang="sk-SK" dirty="0" smtClean="0"/>
              <a:t>                                                            </a:t>
            </a:r>
            <a:r>
              <a:rPr lang="sk-SK" sz="1400" dirty="0" smtClean="0"/>
              <a:t>Mgr. Jaroslava </a:t>
            </a:r>
            <a:r>
              <a:rPr lang="sk-SK" sz="1400" dirty="0" err="1" smtClean="0"/>
              <a:t>Nitraiová</a:t>
            </a:r>
            <a:endParaRPr lang="sk-SK" sz="1400" dirty="0" smtClean="0"/>
          </a:p>
          <a:p>
            <a:r>
              <a:rPr lang="sk-SK" sz="1400" dirty="0" smtClean="0"/>
              <a:t>                                                                                    </a:t>
            </a:r>
            <a:r>
              <a:rPr lang="sk-SK" sz="1200" dirty="0" smtClean="0"/>
              <a:t>špeciálny pedagóg</a:t>
            </a:r>
            <a:endParaRPr lang="sk-SK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Precvičujeme pamäť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600" b="1" dirty="0" smtClean="0"/>
              <a:t>Pamäťové deficity – </a:t>
            </a:r>
            <a:r>
              <a:rPr lang="sk-SK" sz="1600" dirty="0" smtClean="0"/>
              <a:t>patria medzi pomerne tradičné symptómy VPU, </a:t>
            </a:r>
          </a:p>
          <a:p>
            <a:pPr algn="just"/>
            <a:r>
              <a:rPr lang="sk-SK" sz="1600" dirty="0" smtClean="0"/>
              <a:t>prejavia sa nielen pri čítaní, písaní, učení, ale aj pri bežných činnostiach,</a:t>
            </a:r>
          </a:p>
          <a:p>
            <a:pPr algn="just"/>
            <a:r>
              <a:rPr lang="sk-SK" sz="1600" dirty="0" smtClean="0"/>
              <a:t>pamäť sa dá trénovať a zdokonaľovať:</a:t>
            </a:r>
          </a:p>
          <a:p>
            <a:pPr algn="just"/>
            <a:r>
              <a:rPr lang="sk-SK" sz="1600" dirty="0" smtClean="0"/>
              <a:t>jednoduchý tréning pamäti môže spočívať v reprodukovaní toho, čo dieťa videlo, alebo počulo,</a:t>
            </a:r>
          </a:p>
          <a:p>
            <a:pPr algn="just"/>
            <a:r>
              <a:rPr lang="sk-SK" sz="1600" dirty="0" smtClean="0"/>
              <a:t>pomáha aj nácvik básničiek a pesničiek, </a:t>
            </a:r>
          </a:p>
          <a:p>
            <a:pPr algn="just"/>
            <a:r>
              <a:rPr lang="sk-SK" sz="1600" dirty="0" smtClean="0"/>
              <a:t>mnohí jedinci s VPU si výborne pamätajú informácie, ktoré majú logiku, pri ktorých môžu využiť zrakovú oporu, keď pracujú  s obrazovým materiálom,</a:t>
            </a:r>
          </a:p>
          <a:p>
            <a:pPr algn="just"/>
            <a:r>
              <a:rPr lang="sk-SK" sz="1600" dirty="0" smtClean="0"/>
              <a:t>pri zapamätávaní využívame čo najviac zmyslov: </a:t>
            </a:r>
          </a:p>
          <a:p>
            <a:pPr algn="just"/>
            <a:r>
              <a:rPr lang="sk-SK" sz="1600" dirty="0" smtClean="0"/>
              <a:t>ak je oslabená sluchová pamäť, je dôležité informácie nielen počuť, ale aj vidieť, písať si ich, kresliť, znázorňovať značkami a symbolmi. </a:t>
            </a:r>
            <a:endParaRPr lang="sk-SK" sz="1600" dirty="0"/>
          </a:p>
        </p:txBody>
      </p:sp>
      <p:pic>
        <p:nvPicPr>
          <p:cNvPr id="4" name="Obrázok 3" descr="Výsledok vyhľadávania obrázkov pre dopyt kreslene deti a škol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28"/>
            <a:ext cx="278608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Precvičujeme </a:t>
            </a:r>
            <a:r>
              <a:rPr lang="sk-SK" dirty="0" err="1" smtClean="0"/>
              <a:t>serialitu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600" b="1" dirty="0" err="1" smtClean="0"/>
              <a:t>Serialita</a:t>
            </a:r>
            <a:r>
              <a:rPr lang="sk-SK" sz="1600" b="1" dirty="0" smtClean="0"/>
              <a:t>:</a:t>
            </a:r>
            <a:r>
              <a:rPr lang="sk-SK" sz="1600" dirty="0" smtClean="0"/>
              <a:t> znamená postupnosť – schopnosť vykonávať činnosť v logickom slede na seba nadväzujúcich činností</a:t>
            </a:r>
          </a:p>
          <a:p>
            <a:pPr algn="just"/>
            <a:r>
              <a:rPr lang="sk-SK" sz="1600" b="1" dirty="0" smtClean="0"/>
              <a:t>oslabená </a:t>
            </a:r>
            <a:r>
              <a:rPr lang="sk-SK" sz="1600" b="1" dirty="0" err="1" smtClean="0"/>
              <a:t>serialita</a:t>
            </a:r>
            <a:r>
              <a:rPr lang="sk-SK" sz="1600" b="1" dirty="0" smtClean="0"/>
              <a:t> </a:t>
            </a:r>
            <a:r>
              <a:rPr lang="sk-SK" sz="1600" dirty="0" smtClean="0"/>
              <a:t>sa prejavuje ťažkosťami v dodržiavaní prsných postupov práce, </a:t>
            </a:r>
          </a:p>
          <a:p>
            <a:pPr algn="just"/>
            <a:r>
              <a:rPr lang="sk-SK" sz="1600" dirty="0" smtClean="0"/>
              <a:t>aj </a:t>
            </a:r>
            <a:r>
              <a:rPr lang="sk-SK" sz="1600" dirty="0" err="1" smtClean="0"/>
              <a:t>serialita</a:t>
            </a:r>
            <a:r>
              <a:rPr lang="sk-SK" sz="1600" dirty="0" smtClean="0"/>
              <a:t> sa dá trénovať za pomoci pracovných listov, ktoré vyžadujú radenie obrázkov do logického sledu,</a:t>
            </a:r>
          </a:p>
          <a:p>
            <a:pPr algn="just"/>
            <a:r>
              <a:rPr lang="sk-SK" sz="1600" dirty="0" smtClean="0"/>
              <a:t>dôležitou súčasťou každého nácviku je že s dieťaťom o postupoch hovoríme, cielene sa pýtame prečo určitý krok musí predchádzať inému a naopak,</a:t>
            </a:r>
          </a:p>
          <a:p>
            <a:pPr algn="just"/>
            <a:r>
              <a:rPr lang="sk-SK" sz="1600" dirty="0" smtClean="0"/>
              <a:t>keď si dieťa nevie poradiť, nenechávame ho zbytočne robiť chyby, ani neurobíme prácu za neho ... Všetko robíme spoločne, zhovárame sa o tom, čo je dané, čo vidí, nechávame ho popisovať s čím pracuje a porovnávať jednotlivé predmety medzi sebou,</a:t>
            </a:r>
          </a:p>
          <a:p>
            <a:pPr algn="just"/>
            <a:r>
              <a:rPr lang="sk-SK" sz="1600" dirty="0" smtClean="0"/>
              <a:t>pre deti je tiež nesmierne dôležité, keď majú príležitosť pozorovať či spoločne s dospelými zažiť, ako oni pracujú a ako dodržiavajú postupy práce, </a:t>
            </a:r>
          </a:p>
          <a:p>
            <a:pPr algn="just"/>
            <a:r>
              <a:rPr lang="sk-SK" sz="1600" b="1" dirty="0" smtClean="0"/>
              <a:t>je dobré veci nahlas pomenovávať, čo urobíme najprv, čím budeme pokračovať.</a:t>
            </a:r>
            <a:endParaRPr lang="sk-SK" sz="1600" b="1" dirty="0"/>
          </a:p>
        </p:txBody>
      </p:sp>
      <p:pic>
        <p:nvPicPr>
          <p:cNvPr id="4" name="Obrázok 3" descr="Výsledok vyhľadávania obrázkov pre dopyt kreslene deti a ško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00042"/>
            <a:ext cx="3162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Čítanie detí s </a:t>
            </a:r>
            <a:r>
              <a:rPr lang="sk-SK" dirty="0" err="1" smtClean="0"/>
              <a:t>dyslexiou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600" b="1" dirty="0" smtClean="0"/>
              <a:t>Čítajte dieťaťu každý večer,</a:t>
            </a:r>
          </a:p>
          <a:p>
            <a:pPr algn="just"/>
            <a:r>
              <a:rPr lang="sk-SK" sz="1600" dirty="0" smtClean="0"/>
              <a:t>z knižnice si vyberte knihy, ktoré si budete spoločne prezerať a čítať,</a:t>
            </a:r>
          </a:p>
          <a:p>
            <a:pPr algn="just"/>
            <a:r>
              <a:rPr lang="sk-SK" sz="1600" dirty="0" smtClean="0"/>
              <a:t>vhodné sú knihy kde je </a:t>
            </a:r>
            <a:r>
              <a:rPr lang="sk-SK" sz="1600" b="1" dirty="0" smtClean="0"/>
              <a:t>veľa obrázkov </a:t>
            </a:r>
            <a:r>
              <a:rPr lang="sk-SK" sz="1600" dirty="0" smtClean="0"/>
              <a:t>a </a:t>
            </a:r>
            <a:r>
              <a:rPr lang="sk-SK" sz="1600" b="1" dirty="0" smtClean="0"/>
              <a:t>veľké písmená</a:t>
            </a:r>
            <a:r>
              <a:rPr lang="sk-SK" sz="1600" dirty="0" smtClean="0"/>
              <a:t>, </a:t>
            </a:r>
          </a:p>
          <a:p>
            <a:pPr algn="just"/>
            <a:r>
              <a:rPr lang="sk-SK" sz="1600" dirty="0" smtClean="0"/>
              <a:t>vy čítajte text, dieťa nech opisuje obrázky, pokojne dieťa nechajte aby si príbeh vymýšľalo – bude si tak rozširovať slovnú zásobu, </a:t>
            </a:r>
          </a:p>
          <a:p>
            <a:pPr algn="just"/>
            <a:r>
              <a:rPr lang="sk-SK" sz="1600" dirty="0" smtClean="0"/>
              <a:t>akékoľvek cvičenia spojené s čítaním by nemali presiahnuť </a:t>
            </a:r>
            <a:r>
              <a:rPr lang="sk-SK" sz="1600" b="1" dirty="0" smtClean="0"/>
              <a:t>10 minút denne</a:t>
            </a:r>
            <a:r>
              <a:rPr lang="sk-SK" sz="1600" dirty="0" smtClean="0"/>
              <a:t>,</a:t>
            </a:r>
          </a:p>
          <a:p>
            <a:pPr algn="just"/>
            <a:r>
              <a:rPr lang="sk-SK" sz="1600" dirty="0" smtClean="0"/>
              <a:t>ak vám pani učiteľka povie, že sa máte venovať čitateľským zručnostiam patria medzi ne aj hry na poznávanie jednotlivých písmen,</a:t>
            </a:r>
          </a:p>
          <a:p>
            <a:pPr algn="just"/>
            <a:r>
              <a:rPr lang="sk-SK" sz="1600" b="1" dirty="0" smtClean="0"/>
              <a:t>Spôsoby čítania s dieťaťom:</a:t>
            </a:r>
          </a:p>
          <a:p>
            <a:pPr algn="just"/>
            <a:r>
              <a:rPr lang="sk-SK" sz="1600" b="1" dirty="0" smtClean="0"/>
              <a:t>vyhľadávanie nového písmena v texte, </a:t>
            </a:r>
            <a:r>
              <a:rPr lang="sk-SK" sz="1600" dirty="0" smtClean="0"/>
              <a:t>vyhľadávajte jedno vy, druhé dieťa</a:t>
            </a:r>
            <a:endParaRPr lang="sk-SK" sz="1600" b="1" dirty="0" smtClean="0"/>
          </a:p>
          <a:p>
            <a:pPr algn="just"/>
            <a:r>
              <a:rPr lang="sk-SK" sz="1600" b="1" dirty="0" smtClean="0"/>
              <a:t>spoločné čítanie – </a:t>
            </a:r>
            <a:r>
              <a:rPr lang="sk-SK" sz="1600" dirty="0" smtClean="0"/>
              <a:t>rodič číta pomaly spoločne s dieťaťom,</a:t>
            </a:r>
            <a:endParaRPr lang="sk-SK" sz="1600" b="1" dirty="0" smtClean="0"/>
          </a:p>
          <a:p>
            <a:pPr algn="just"/>
            <a:r>
              <a:rPr lang="sk-SK" sz="1600" b="1" dirty="0" smtClean="0"/>
              <a:t>striedanie – </a:t>
            </a:r>
            <a:r>
              <a:rPr lang="sk-SK" sz="1600" dirty="0" smtClean="0"/>
              <a:t>striedajte sa po slovách, vetách</a:t>
            </a:r>
            <a:endParaRPr lang="sk-SK" sz="1600" b="1" dirty="0" smtClean="0"/>
          </a:p>
          <a:p>
            <a:pPr algn="just"/>
            <a:r>
              <a:rPr lang="sk-SK" sz="1600" b="1" dirty="0" smtClean="0"/>
              <a:t>čítanie so záložkou – </a:t>
            </a:r>
            <a:r>
              <a:rPr lang="sk-SK" sz="1600" dirty="0" smtClean="0"/>
              <a:t>umožňuje pri čítaní vidieť iba určitú časť textu, rodič posúva záložku dieťaťu, vnútorné okienko slúži, aby dieťa videlo iba slabiku.</a:t>
            </a:r>
            <a:endParaRPr lang="sk-SK" sz="1600" b="1" dirty="0"/>
          </a:p>
        </p:txBody>
      </p:sp>
      <p:pic>
        <p:nvPicPr>
          <p:cNvPr id="5" name="Obrázok 4" descr="Výsledok vyhľadávania obrázkov pre dopyt kreslene deti a škol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276225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Precvičujeme písanie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600" b="1" dirty="0" smtClean="0"/>
              <a:t>Hovorte s dieťaťom o význame a dôležitosti zručnosti v písaní</a:t>
            </a:r>
            <a:r>
              <a:rPr lang="sk-SK" sz="1600" dirty="0" smtClean="0"/>
              <a:t>,</a:t>
            </a:r>
          </a:p>
          <a:p>
            <a:pPr algn="just"/>
            <a:r>
              <a:rPr lang="sk-SK" sz="1600" dirty="0" smtClean="0"/>
              <a:t>vyjadrite dieťaťu </a:t>
            </a:r>
            <a:r>
              <a:rPr lang="sk-SK" sz="1600" b="1" dirty="0" smtClean="0"/>
              <a:t>porozumenie </a:t>
            </a:r>
            <a:r>
              <a:rPr lang="sk-SK" sz="1600" dirty="0" smtClean="0"/>
              <a:t>k jeho negatívnemu postoju k písomnému prejavu,</a:t>
            </a:r>
          </a:p>
          <a:p>
            <a:pPr algn="just"/>
            <a:r>
              <a:rPr lang="sk-SK" sz="1600" dirty="0" smtClean="0"/>
              <a:t>skúste vymyslieť plán a dohodnite sa konkrétnej podobe domácej práce zameranej na rozvoj písomného prejavu ktoré spoločne splníte,</a:t>
            </a:r>
          </a:p>
          <a:p>
            <a:pPr algn="just"/>
            <a:r>
              <a:rPr lang="sk-SK" sz="1600" dirty="0" smtClean="0"/>
              <a:t>/uvoľňovacie cviky, slovná analýza, syntéza piatich slov, písanie 10 nadiktovaných slov, prepis troch viet, záver kontrola práce/,</a:t>
            </a:r>
          </a:p>
          <a:p>
            <a:pPr algn="just"/>
            <a:r>
              <a:rPr lang="sk-SK" sz="1600" dirty="0" smtClean="0"/>
              <a:t>využívajte aj iné formy – písanie na počítači, písanie </a:t>
            </a:r>
            <a:r>
              <a:rPr lang="sk-SK" sz="1600" dirty="0" err="1" smtClean="0"/>
              <a:t>sms</a:t>
            </a:r>
            <a:r>
              <a:rPr lang="sk-SK" sz="1600" dirty="0" smtClean="0"/>
              <a:t> správ, </a:t>
            </a:r>
          </a:p>
          <a:p>
            <a:pPr algn="just"/>
            <a:r>
              <a:rPr lang="sk-SK" sz="1600" b="1" dirty="0" smtClean="0"/>
              <a:t>rešpektujte zvýšenú unaviteľnosť, </a:t>
            </a:r>
          </a:p>
          <a:p>
            <a:pPr algn="just"/>
            <a:r>
              <a:rPr lang="sk-SK" sz="1600" dirty="0" smtClean="0"/>
              <a:t>na konci domácej prípravy </a:t>
            </a:r>
            <a:r>
              <a:rPr lang="sk-SK" sz="1600" b="1" dirty="0" smtClean="0"/>
              <a:t>zhodnoťte ako sa práca darila,</a:t>
            </a:r>
          </a:p>
          <a:p>
            <a:pPr algn="just"/>
            <a:r>
              <a:rPr lang="sk-SK" sz="1600" b="1" dirty="0" smtClean="0"/>
              <a:t>zaznamenávajte úspechy, </a:t>
            </a:r>
          </a:p>
          <a:p>
            <a:pPr algn="just"/>
            <a:r>
              <a:rPr lang="sk-SK" sz="1600" b="1" dirty="0" smtClean="0"/>
              <a:t>podeľte sa o vaše úspechy s triednym učiteľom dieťaťa.</a:t>
            </a:r>
            <a:endParaRPr lang="sk-SK" sz="1600" dirty="0"/>
          </a:p>
        </p:txBody>
      </p:sp>
      <p:pic>
        <p:nvPicPr>
          <p:cNvPr id="4" name="Obrázok 3" descr="Výsledok vyhľadávania obrázkov pre dopyt kreslene deti a škol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8604"/>
            <a:ext cx="3000396" cy="115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Nevyhnutnou súčasťou dňa je aj odpočinok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600" dirty="0" smtClean="0"/>
              <a:t>Pri práci s dieťaťom s VPU veľmi skoro zistíte, že potrebuje omnoho viac odpočinku ako jeho rovesníci,</a:t>
            </a:r>
          </a:p>
          <a:p>
            <a:pPr algn="just"/>
            <a:r>
              <a:rPr lang="sk-SK" sz="1600" b="1" dirty="0" smtClean="0"/>
              <a:t>naše požiadavky by mali zodpovedať veku a schopnostiam dieťaťa,</a:t>
            </a:r>
          </a:p>
          <a:p>
            <a:pPr algn="just"/>
            <a:r>
              <a:rPr lang="sk-SK" sz="1600" dirty="0" smtClean="0"/>
              <a:t>pre</a:t>
            </a:r>
            <a:r>
              <a:rPr lang="sk-SK" sz="1600" b="1" dirty="0" smtClean="0"/>
              <a:t> odpočinok </a:t>
            </a:r>
            <a:r>
              <a:rPr lang="sk-SK" sz="1600" dirty="0" smtClean="0"/>
              <a:t>vyberať činnosti, ktoré dieťa bavia a ktoré im idú,</a:t>
            </a:r>
          </a:p>
          <a:p>
            <a:pPr algn="just"/>
            <a:r>
              <a:rPr lang="sk-SK" sz="1600" dirty="0" smtClean="0"/>
              <a:t>krúžky a popoludňajšie aktivity by mali byť pre deti zdrojom radosti, a mali by sa na ne tešiť, venovať sa niečomu, čo sa im naozaj darí,</a:t>
            </a:r>
          </a:p>
          <a:p>
            <a:pPr algn="just"/>
            <a:r>
              <a:rPr lang="sk-SK" sz="1600" dirty="0" smtClean="0"/>
              <a:t>nesmieme zabudnúť, že aj deti s VPU, potrebujú viac ako ostatné deti občas len tak </a:t>
            </a:r>
            <a:r>
              <a:rPr lang="sk-SK" sz="1600" dirty="0" err="1" smtClean="0"/>
              <a:t>lenošiť</a:t>
            </a:r>
            <a:r>
              <a:rPr lang="sk-SK" sz="1600" dirty="0" smtClean="0"/>
              <a:t>, aby načerpali sily na každodenný boj so všetkými požiadavkami, ktoré sú na nich kladené.</a:t>
            </a:r>
            <a:endParaRPr lang="sk-SK" sz="1600" dirty="0"/>
          </a:p>
        </p:txBody>
      </p:sp>
      <p:pic>
        <p:nvPicPr>
          <p:cNvPr id="4" name="Obrázok 3" descr="Výsledok vyhľadávania obrázkov pre dopyt kreslene deti a škol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14818"/>
            <a:ext cx="564360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Využitie relaxačných techník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600" dirty="0" smtClean="0"/>
              <a:t>Vydržať v niečom, čo je namáhavé a každý deň sa k tomu musíme vracať, vyžaduje veľmi pevnú vôľu, </a:t>
            </a:r>
          </a:p>
          <a:p>
            <a:pPr algn="just"/>
            <a:r>
              <a:rPr lang="sk-SK" sz="1600" dirty="0" smtClean="0"/>
              <a:t>okrem toho, je jasné, že práca, ktorá je pre nás náročná, nás aj rýchlejšie vyčerpáva, </a:t>
            </a:r>
          </a:p>
          <a:p>
            <a:pPr algn="just"/>
            <a:r>
              <a:rPr lang="sk-SK" sz="1600" dirty="0" smtClean="0"/>
              <a:t>využitie relaxačných techník v rámci domácej prípravy do školy má preto hneď niekoľko dôvodov,</a:t>
            </a:r>
          </a:p>
          <a:p>
            <a:pPr algn="just"/>
            <a:r>
              <a:rPr lang="sk-SK" sz="1600" b="1" dirty="0" smtClean="0"/>
              <a:t>relaxácia zmierňuje stres, vedie k uvoľneniu a rýchlemu nabitiu energie,</a:t>
            </a:r>
          </a:p>
          <a:p>
            <a:pPr algn="just"/>
            <a:r>
              <a:rPr lang="sk-SK" sz="1600" b="1" dirty="0" smtClean="0"/>
              <a:t>nikdy nesmiete dopustiť, aby sa rodinný život zúžil iba na rozhovory o škole a riešenie školských problémov,</a:t>
            </a:r>
          </a:p>
          <a:p>
            <a:pPr algn="just"/>
            <a:r>
              <a:rPr lang="sk-SK" sz="1600" dirty="0" smtClean="0"/>
              <a:t>treba sa spoločne venovať aj činnostiam, ktoré sú zdrojom odpočinku a radosti, - príjemná hudba, oddych na lôžku...</a:t>
            </a:r>
          </a:p>
          <a:p>
            <a:pPr algn="just"/>
            <a:r>
              <a:rPr lang="sk-SK" sz="1600" dirty="0" smtClean="0"/>
              <a:t>určite tiež nezabúdajme, že smiech a radosť sú nesmierne dôležitým zdrojom relaxácie, rozprávanie vtipov a cielené rozosmiatie rozhodne nie je na škodu.</a:t>
            </a:r>
          </a:p>
          <a:p>
            <a:pPr algn="just"/>
            <a:endParaRPr lang="sk-SK" sz="1600" dirty="0"/>
          </a:p>
        </p:txBody>
      </p:sp>
      <p:pic>
        <p:nvPicPr>
          <p:cNvPr id="4" name="Obrázok 3" descr="Výsledok vyhľadávania obrázkov pre dopyt kreslene deti a ško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0"/>
            <a:ext cx="19526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 VPU súvisia ťažkosti u ďalších vyučovacích predmetoch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600" dirty="0" smtClean="0"/>
              <a:t>Už samotný opis z tabule alebo prepis z učebnice môže dieťaťu s VPU spôsobiť výrazné ťažkosti, </a:t>
            </a:r>
          </a:p>
          <a:p>
            <a:pPr algn="just"/>
            <a:r>
              <a:rPr lang="sk-SK" sz="1600" dirty="0" smtClean="0"/>
              <a:t>nestíha si opísať všetko potrebné,</a:t>
            </a:r>
          </a:p>
          <a:p>
            <a:pPr algn="just"/>
            <a:r>
              <a:rPr lang="sk-SK" sz="1600" dirty="0" smtClean="0"/>
              <a:t>jeho zápis je nečitateľný, slová nie sú správne zapísané /sú skomolené, alebo obsahujú chyby/,</a:t>
            </a:r>
          </a:p>
          <a:p>
            <a:pPr algn="just"/>
            <a:r>
              <a:rPr lang="sk-SK" sz="1600" dirty="0" smtClean="0"/>
              <a:t>učiteľ môže dieťaťu pomôcť, ak mu bude dávať pred hodinou vytlačené poznámky z preberanej témy, </a:t>
            </a:r>
          </a:p>
          <a:p>
            <a:pPr algn="just"/>
            <a:r>
              <a:rPr lang="sk-SK" sz="1600" dirty="0" smtClean="0"/>
              <a:t>dieťa sa tak bude sústrediť na výklad učiva a do pripraveného textu si bude zapisovať krátke poznámky a zvýrazňovať dôležité pasáže,</a:t>
            </a:r>
          </a:p>
          <a:p>
            <a:pPr algn="just"/>
            <a:r>
              <a:rPr lang="sk-SK" sz="1600" dirty="0" smtClean="0"/>
              <a:t>v rámci výučby je možné vyžadovať podporné opatrenia zo strany učiteľa,</a:t>
            </a:r>
          </a:p>
          <a:p>
            <a:pPr algn="just"/>
            <a:r>
              <a:rPr lang="sk-SK" sz="1600" dirty="0" smtClean="0"/>
              <a:t>kratšie písomné práce,</a:t>
            </a:r>
          </a:p>
          <a:p>
            <a:pPr algn="just"/>
            <a:r>
              <a:rPr lang="sk-SK" sz="1600" dirty="0" smtClean="0"/>
              <a:t>viac času na vypracovanie testov, </a:t>
            </a:r>
          </a:p>
          <a:p>
            <a:pPr algn="just"/>
            <a:r>
              <a:rPr lang="sk-SK" sz="1600" dirty="0" smtClean="0"/>
              <a:t>umožniť dieťaťu ústne preskúšanie a pod.</a:t>
            </a:r>
          </a:p>
        </p:txBody>
      </p:sp>
      <p:pic>
        <p:nvPicPr>
          <p:cNvPr id="4" name="Obrázok 3" descr="Výsledok vyhľadávania obrázkov pre dopyt kreslene deti a ško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929198"/>
            <a:ext cx="28289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1143000"/>
          </a:xfrm>
        </p:spPr>
        <p:txBody>
          <a:bodyPr/>
          <a:lstStyle/>
          <a:p>
            <a:r>
              <a:rPr lang="sk-SK" dirty="0" smtClean="0"/>
              <a:t>Cudzie jazyky a </a:t>
            </a:r>
            <a:r>
              <a:rPr lang="sk-SK" dirty="0" err="1" smtClean="0"/>
              <a:t>vpu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600" b="1" dirty="0" smtClean="0"/>
              <a:t>Vhodné je aby rodič zvolil jazyk,</a:t>
            </a:r>
          </a:p>
          <a:p>
            <a:pPr algn="just"/>
            <a:r>
              <a:rPr lang="sk-SK" sz="1600" b="1" dirty="0" smtClean="0"/>
              <a:t> </a:t>
            </a:r>
            <a:r>
              <a:rPr lang="sk-SK" sz="1600" dirty="0" smtClean="0"/>
              <a:t>v ktorom môže svojmu dieťaťu v začiatkoch pomôcť,</a:t>
            </a:r>
          </a:p>
          <a:p>
            <a:pPr algn="just"/>
            <a:r>
              <a:rPr lang="sk-SK" sz="1600" dirty="0" smtClean="0"/>
              <a:t>hľadať spoločne s dieťaťom </a:t>
            </a:r>
            <a:r>
              <a:rPr lang="sk-SK" sz="1600" b="1" dirty="0" smtClean="0"/>
              <a:t>spôsob</a:t>
            </a:r>
            <a:r>
              <a:rPr lang="sk-SK" sz="1600" dirty="0" smtClean="0"/>
              <a:t>, </a:t>
            </a:r>
          </a:p>
          <a:p>
            <a:pPr algn="just"/>
            <a:r>
              <a:rPr lang="sk-SK" sz="1600" dirty="0" smtClean="0"/>
              <a:t>akým sa mu bude cudzí jazyk najlepšie učiť,</a:t>
            </a:r>
          </a:p>
          <a:p>
            <a:pPr algn="just"/>
            <a:r>
              <a:rPr lang="sk-SK" sz="1600" dirty="0" smtClean="0"/>
              <a:t>učte sa pravidelne v malých dávkach, nie nárazovo veľa učiva naraz,</a:t>
            </a:r>
          </a:p>
          <a:p>
            <a:pPr algn="just"/>
            <a:r>
              <a:rPr lang="sk-SK" sz="1600" dirty="0" smtClean="0"/>
              <a:t>pri čítaní v cudzom jazyku veľa záleží od úrovne pamäti, sluchovej aj zrakovej, nepodceňujte ich rozvoj,</a:t>
            </a:r>
          </a:p>
          <a:p>
            <a:pPr algn="just"/>
            <a:r>
              <a:rPr lang="sk-SK" sz="1600" dirty="0" smtClean="0"/>
              <a:t>pri učení slovíčok a fráz sa osvedčuje, keď ich vyslovuje, píše a vidí pred sebou.</a:t>
            </a:r>
            <a:endParaRPr lang="sk-SK" sz="1600" dirty="0"/>
          </a:p>
        </p:txBody>
      </p:sp>
      <p:pic>
        <p:nvPicPr>
          <p:cNvPr id="4" name="Obrázok 3" descr="Výsledok vyhľadávania obrázkov pre dopyt kreslene deti a škol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429132"/>
            <a:ext cx="5572164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Kedy začať s cudzím jazykom? Priskoro sa nemusí oplatiť - Škola - Užitočná  pravda - Pravda.s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290"/>
            <a:ext cx="279083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Ďakujem za pozornosť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r>
              <a:rPr lang="sk-SK" sz="1600" dirty="0" smtClean="0"/>
              <a:t>Zoznam použitej literatúry: </a:t>
            </a:r>
            <a:r>
              <a:rPr lang="sk-SK" sz="1600" dirty="0" err="1" smtClean="0"/>
              <a:t>Krejčová,L</a:t>
            </a:r>
            <a:r>
              <a:rPr lang="sk-SK" sz="1600" dirty="0" smtClean="0"/>
              <a:t>. – Hladíková, Z. a kol.: Vývinové poruchy učenia, 2018 ISBN 978-80-566-0760-2 </a:t>
            </a:r>
          </a:p>
          <a:p>
            <a:endParaRPr lang="sk-SK" sz="2000" dirty="0" smtClean="0"/>
          </a:p>
          <a:p>
            <a:r>
              <a:rPr lang="sk-SK" sz="2000" dirty="0" smtClean="0"/>
              <a:t>                                                          </a:t>
            </a:r>
            <a:r>
              <a:rPr lang="sk-SK" sz="1800" dirty="0" smtClean="0"/>
              <a:t>Mgr. Jaroslava </a:t>
            </a:r>
            <a:r>
              <a:rPr lang="sk-SK" sz="1800" dirty="0" err="1" smtClean="0"/>
              <a:t>Nitraiová</a:t>
            </a:r>
            <a:endParaRPr lang="sk-SK" sz="1800" dirty="0" smtClean="0"/>
          </a:p>
          <a:p>
            <a:endParaRPr lang="sk-SK" sz="1800" dirty="0"/>
          </a:p>
        </p:txBody>
      </p:sp>
      <p:pic>
        <p:nvPicPr>
          <p:cNvPr id="4" name="Obrázok 3" descr="Výsledok vyhľadávania obrázkov pre dopyt deti kreslene v škol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928934"/>
            <a:ext cx="55721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CPPPaP Trebišov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785926"/>
            <a:ext cx="42148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Precvičujeme sluchovú percepciu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600" dirty="0" smtClean="0"/>
              <a:t>Aby sme si navzájom dobre rozumeli, je potrebné, aby sme správne počuli všetky hlásky</a:t>
            </a:r>
          </a:p>
          <a:p>
            <a:pPr algn="just"/>
            <a:r>
              <a:rPr lang="sk-SK" sz="1600" b="1" dirty="0" smtClean="0"/>
              <a:t>Slabiky:</a:t>
            </a:r>
          </a:p>
          <a:p>
            <a:pPr algn="just"/>
            <a:r>
              <a:rPr lang="sk-SK" sz="1600" dirty="0" smtClean="0"/>
              <a:t>osvojenie si delenia slov na slabiky v budúcnosti ovplyvní schopnosť dieťaťa čítať po slabikách, alebo deliť slová na konci riadka,</a:t>
            </a:r>
          </a:p>
          <a:p>
            <a:pPr algn="just"/>
            <a:r>
              <a:rPr lang="sk-SK" sz="1600" dirty="0" smtClean="0"/>
              <a:t>nevysvetľujte deťom čo je slabika,</a:t>
            </a:r>
          </a:p>
          <a:p>
            <a:pPr algn="just"/>
            <a:r>
              <a:rPr lang="sk-SK" sz="1600" dirty="0" smtClean="0"/>
              <a:t>túto zručnosť precvičujú napr. </a:t>
            </a:r>
            <a:r>
              <a:rPr lang="sk-SK" sz="1600" dirty="0" err="1" smtClean="0"/>
              <a:t>vyčítanky</a:t>
            </a:r>
            <a:r>
              <a:rPr lang="sk-SK" sz="1600" dirty="0" smtClean="0"/>
              <a:t> – pri každej slabike ukazujte na iného hráča, alebo tlieskajte.</a:t>
            </a:r>
          </a:p>
          <a:p>
            <a:pPr algn="just"/>
            <a:r>
              <a:rPr lang="sk-SK" sz="1600" b="1" dirty="0" smtClean="0"/>
              <a:t>Hlásková stavba slova:</a:t>
            </a:r>
          </a:p>
          <a:p>
            <a:pPr algn="just"/>
            <a:r>
              <a:rPr lang="sk-SK" sz="1600" dirty="0" smtClean="0"/>
              <a:t>osvojenie si postavenie jednotlivých hlások v slove pomáha porozumieť významu slov aj celej informácii,</a:t>
            </a:r>
          </a:p>
          <a:p>
            <a:pPr algn="just"/>
            <a:r>
              <a:rPr lang="sk-SK" sz="1600" dirty="0" smtClean="0"/>
              <a:t>ak si dieťa neuvedomí, že zámenou jedného písmena môže vzniknúť úplne iné slovo, nemusí porozumieť ani celej informácii,</a:t>
            </a:r>
          </a:p>
          <a:p>
            <a:pPr algn="just"/>
            <a:r>
              <a:rPr lang="sk-SK" sz="1600" dirty="0" smtClean="0"/>
              <a:t>následne bude mať problémy s porozumením hovoreného alebo čítaného textu, podobne je to i s písaním, bude robiť chyby aj pri voľnom písaní alebo diktáte.</a:t>
            </a:r>
            <a:endParaRPr lang="sk-SK" sz="1600" dirty="0"/>
          </a:p>
        </p:txBody>
      </p:sp>
      <p:pic>
        <p:nvPicPr>
          <p:cNvPr id="4" name="Obrázok 3" descr="Tréningové cvičenia pre správny vývoj sluchu | Naše Det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57166"/>
            <a:ext cx="15573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Precvičujeme sluchovú percepciu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600" b="1" u="sng" dirty="0" smtClean="0"/>
              <a:t>Izolácia prvej a poslednej hlásky v slove:</a:t>
            </a:r>
          </a:p>
          <a:p>
            <a:r>
              <a:rPr lang="sk-SK" sz="1600" dirty="0" smtClean="0"/>
              <a:t>najprv určujete prvú hlásku v slove,</a:t>
            </a:r>
          </a:p>
          <a:p>
            <a:r>
              <a:rPr lang="sk-SK" sz="1600" dirty="0" smtClean="0"/>
              <a:t>môžete hrať hru, kedy si vyberiete jednu hlásku a vyhľadávate slová, ktoré sa tou hláskou začínajú,</a:t>
            </a:r>
          </a:p>
          <a:p>
            <a:r>
              <a:rPr lang="sk-SK" sz="1600" b="1" i="1" u="sng" dirty="0" smtClean="0"/>
              <a:t>Slovo je tvorené spojením hlások:</a:t>
            </a:r>
            <a:endParaRPr lang="sk-SK" sz="1600" dirty="0" smtClean="0"/>
          </a:p>
          <a:p>
            <a:r>
              <a:rPr lang="sk-SK" sz="1600" dirty="0" smtClean="0"/>
              <a:t>Hlásky l – e – s dajú dohromady slovo les,</a:t>
            </a:r>
          </a:p>
          <a:p>
            <a:r>
              <a:rPr lang="sk-SK" sz="1600" dirty="0" smtClean="0"/>
              <a:t>dôležité je začínať krátkymi slovami, ktorých význam dieťa pozná,</a:t>
            </a:r>
          </a:p>
          <a:p>
            <a:r>
              <a:rPr lang="sk-SK" sz="1600" dirty="0" smtClean="0"/>
              <a:t>dieťa háda slová a pritom sa učí spájať jednotlivé hlásky,</a:t>
            </a:r>
          </a:p>
          <a:p>
            <a:r>
              <a:rPr lang="sk-SK" sz="1600" b="1" i="1" u="sng" dirty="0" smtClean="0"/>
              <a:t>Rozlišovanie podobne znejúcich slov: </a:t>
            </a:r>
          </a:p>
          <a:p>
            <a:r>
              <a:rPr lang="sk-SK" sz="1600" dirty="0" smtClean="0"/>
              <a:t>trénovať môžeme tak, že dieťaťu budeme hovoriť dvojice slov a ono má určiť, či sa líšia alebo sú zhodné – dolejeme – odlejeme,</a:t>
            </a:r>
          </a:p>
          <a:p>
            <a:r>
              <a:rPr lang="sk-SK" sz="1600" b="1" i="1" u="sng" dirty="0" smtClean="0"/>
              <a:t>Zámena hlások v slove:</a:t>
            </a:r>
          </a:p>
          <a:p>
            <a:r>
              <a:rPr lang="sk-SK" sz="1600" dirty="0" smtClean="0"/>
              <a:t>ak dieťaťu táto zručnosť nejde, dajte mu najskôr za úlohu, aké slovo vznikne keď v slove myš zameníme y a dáme á – máš, tu je dôležité precvičovať sluchové vnímanie nie zrakové – rak – lak, háj – máj, pes – pás ...</a:t>
            </a:r>
          </a:p>
          <a:p>
            <a:endParaRPr lang="sk-SK" sz="1600" dirty="0"/>
          </a:p>
        </p:txBody>
      </p:sp>
      <p:pic>
        <p:nvPicPr>
          <p:cNvPr id="4" name="Obrázok 3" descr="Výsledok vyhľadávania obrázkov pre dopyt kreslene deti a škol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85728"/>
            <a:ext cx="18573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Precvičujeme sluchovú percepciu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sz="1600" b="1" i="1" u="sng" dirty="0" smtClean="0"/>
              <a:t>Manipulácia s hláskami:</a:t>
            </a:r>
          </a:p>
          <a:p>
            <a:pPr algn="just"/>
            <a:r>
              <a:rPr lang="sk-SK" sz="1600" dirty="0" smtClean="0"/>
              <a:t>hlásky môžete pridávať, alebo uberať napr. mrak – rak, plienka – lienka, páv – pávy / tu už pridanie nezmení význam slova, ale množstvo, na to treba dieťa upozorniť/ - syr – syry, tón – tóny </a:t>
            </a:r>
          </a:p>
          <a:p>
            <a:pPr algn="just"/>
            <a:r>
              <a:rPr lang="sk-SK" sz="1600" b="1" i="1" u="sng" dirty="0" smtClean="0"/>
              <a:t>Rozlišovanie slabík </a:t>
            </a:r>
            <a:r>
              <a:rPr lang="sk-SK" sz="1600" b="1" i="1" u="sng" dirty="0" err="1" smtClean="0"/>
              <a:t>di</a:t>
            </a:r>
            <a:r>
              <a:rPr lang="sk-SK" sz="1600" b="1" i="1" u="sng" dirty="0" smtClean="0"/>
              <a:t> – </a:t>
            </a:r>
            <a:r>
              <a:rPr lang="sk-SK" sz="1600" b="1" i="1" u="sng" dirty="0" err="1" smtClean="0"/>
              <a:t>dy</a:t>
            </a:r>
            <a:r>
              <a:rPr lang="sk-SK" sz="1600" b="1" i="1" u="sng" dirty="0" smtClean="0"/>
              <a:t>, ti – ty, </a:t>
            </a:r>
            <a:r>
              <a:rPr lang="sk-SK" sz="1600" b="1" i="1" u="sng" dirty="0" err="1" smtClean="0"/>
              <a:t>ni</a:t>
            </a:r>
            <a:r>
              <a:rPr lang="sk-SK" sz="1600" b="1" i="1" u="sng" dirty="0" smtClean="0"/>
              <a:t> – </a:t>
            </a:r>
            <a:r>
              <a:rPr lang="sk-SK" sz="1600" b="1" i="1" u="sng" dirty="0" err="1" smtClean="0"/>
              <a:t>ny</a:t>
            </a:r>
            <a:r>
              <a:rPr lang="sk-SK" sz="1600" b="1" i="1" u="sng" dirty="0" smtClean="0"/>
              <a:t>, </a:t>
            </a:r>
            <a:r>
              <a:rPr lang="sk-SK" sz="1600" b="1" i="1" u="sng" dirty="0" err="1" smtClean="0"/>
              <a:t>li</a:t>
            </a:r>
            <a:r>
              <a:rPr lang="sk-SK" sz="1600" b="1" i="1" u="sng" dirty="0" smtClean="0"/>
              <a:t> – </a:t>
            </a:r>
            <a:r>
              <a:rPr lang="sk-SK" sz="1600" b="1" i="1" u="sng" dirty="0" err="1" smtClean="0"/>
              <a:t>ly</a:t>
            </a:r>
            <a:r>
              <a:rPr lang="sk-SK" sz="1600" b="1" i="1" u="sng" dirty="0" smtClean="0"/>
              <a:t>:</a:t>
            </a:r>
          </a:p>
          <a:p>
            <a:pPr algn="just"/>
            <a:r>
              <a:rPr lang="sk-SK" sz="1600" dirty="0" smtClean="0"/>
              <a:t>tu u mladších detí pomáha spojenie mäkkých a tvrdých predmetov, napr. kociek s výslovnosťou slabiky,</a:t>
            </a:r>
            <a:endParaRPr lang="sk-SK" sz="1600" b="1" i="1" u="sng" dirty="0" smtClean="0"/>
          </a:p>
          <a:p>
            <a:pPr algn="just"/>
            <a:r>
              <a:rPr lang="sk-SK" sz="1600" b="1" i="1" u="sng" dirty="0" smtClean="0"/>
              <a:t>Rýmovanie: </a:t>
            </a:r>
          </a:p>
          <a:p>
            <a:pPr algn="just"/>
            <a:r>
              <a:rPr lang="sk-SK" sz="1600" dirty="0" smtClean="0"/>
              <a:t>je založené na sluchovej zhode koncových častí slov, lepšie si pamätajú básničky, ktoré sa rýmujú,</a:t>
            </a:r>
          </a:p>
          <a:p>
            <a:pPr algn="just"/>
            <a:r>
              <a:rPr lang="sk-SK" sz="1600" b="1" i="1" u="sng" dirty="0" smtClean="0"/>
              <a:t>Rýchle vymenovávanie:</a:t>
            </a:r>
          </a:p>
          <a:p>
            <a:pPr algn="just"/>
            <a:r>
              <a:rPr lang="sk-SK" sz="1600" dirty="0" smtClean="0"/>
              <a:t>dieťa vidí obrázok – farbu, vec, číslicu, písmeno a má ho rýchlo pomenovať, táto zručnosť v budúcnosti ovplyvní pohotové vybavovanie si tvarov písma,</a:t>
            </a:r>
          </a:p>
          <a:p>
            <a:pPr algn="just"/>
            <a:r>
              <a:rPr lang="sk-SK" sz="1600" b="1" i="1" u="sng" dirty="0" smtClean="0"/>
              <a:t>Sluchová pamäť:</a:t>
            </a:r>
          </a:p>
          <a:p>
            <a:pPr algn="just"/>
            <a:r>
              <a:rPr lang="sk-SK" sz="1600" dirty="0" smtClean="0"/>
              <a:t>začínajte tým aby si dieťa zapamätalo a zopakovalo vám jeden pokyn, jednu vetu, postupne pridávajte, okolo 6r. Veku by malo zopakovať vetu zloženú z 5 slov.</a:t>
            </a:r>
            <a:endParaRPr lang="sk-SK" sz="1600" dirty="0"/>
          </a:p>
        </p:txBody>
      </p:sp>
      <p:pic>
        <p:nvPicPr>
          <p:cNvPr id="4" name="Obrázok 3" descr="Výsledok vyhľadávania obrázkov pre dopyt kreslene deti a škol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52"/>
            <a:ext cx="1657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Precvičujeme zrakovú percepciu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600" dirty="0" smtClean="0"/>
              <a:t>Rozvinuté zrakové vnímanie je predpokladom pre úspešné zvládnutie procesu čítania a písania,</a:t>
            </a:r>
          </a:p>
          <a:p>
            <a:pPr algn="just"/>
            <a:r>
              <a:rPr lang="sk-SK" sz="1600" dirty="0" smtClean="0"/>
              <a:t>Je vhodné trénovať od predškolského veku,</a:t>
            </a:r>
          </a:p>
          <a:p>
            <a:pPr algn="just"/>
            <a:r>
              <a:rPr lang="sk-SK" sz="1600" b="1" i="1" u="sng" dirty="0" smtClean="0"/>
              <a:t>Rozlíšenie figúry a pozadia:</a:t>
            </a:r>
          </a:p>
          <a:p>
            <a:pPr algn="just"/>
            <a:r>
              <a:rPr lang="sk-SK" sz="1600" dirty="0" smtClean="0"/>
              <a:t>odlíšenie objektu podkladu, na ktorom je umiestnený, môže ísť o obrazce, písmená, slová,...</a:t>
            </a:r>
          </a:p>
          <a:p>
            <a:pPr algn="just"/>
            <a:r>
              <a:rPr lang="sk-SK" sz="1600" b="1" i="1" u="sng" dirty="0" smtClean="0"/>
              <a:t>Zraková analýza a syntéza, vnímanie celkov a častí:</a:t>
            </a:r>
          </a:p>
          <a:p>
            <a:pPr algn="just"/>
            <a:r>
              <a:rPr lang="sk-SK" sz="1600" dirty="0" smtClean="0"/>
              <a:t>schopnosť zložiť a rozložiť obrazec, doplniť chýbajúcu časť, domyslieť si o aký objekt ide ak mu chýba určitá časť,</a:t>
            </a:r>
          </a:p>
          <a:p>
            <a:pPr algn="just"/>
            <a:r>
              <a:rPr lang="sk-SK" sz="1600" b="1" i="1" u="sng" dirty="0" smtClean="0"/>
              <a:t>Zrakové rozlišovanie: </a:t>
            </a:r>
            <a:endParaRPr lang="sk-SK" sz="1600" dirty="0" smtClean="0"/>
          </a:p>
          <a:p>
            <a:pPr algn="just"/>
            <a:r>
              <a:rPr lang="sk-SK" sz="1600" dirty="0" smtClean="0"/>
              <a:t>schopnosť odlíšenia zdanlivo podobných obrazcov, figúr, písmen... </a:t>
            </a:r>
          </a:p>
          <a:p>
            <a:pPr algn="just"/>
            <a:r>
              <a:rPr lang="sk-SK" sz="1600" dirty="0" smtClean="0"/>
              <a:t>ktoré sa líšia v detailoch / najprv hľadáme spoločné prvky, následne v čom sa líšia/,</a:t>
            </a:r>
          </a:p>
          <a:p>
            <a:pPr algn="just"/>
            <a:r>
              <a:rPr lang="sk-SK" sz="1600" b="1" i="1" u="sng" dirty="0" smtClean="0"/>
              <a:t>Zraková pamäť:</a:t>
            </a:r>
          </a:p>
          <a:p>
            <a:pPr algn="just"/>
            <a:r>
              <a:rPr lang="sk-SK" sz="1600" dirty="0" smtClean="0"/>
              <a:t>zachovanie prezentovaných obrázkov v pamäti a ich opätovné vybavenie</a:t>
            </a:r>
            <a:r>
              <a:rPr lang="sk-SK" sz="1600" b="1" i="1" u="sng" dirty="0" smtClean="0"/>
              <a:t>,</a:t>
            </a:r>
          </a:p>
          <a:p>
            <a:endParaRPr lang="sk-SK" sz="1600" dirty="0"/>
          </a:p>
        </p:txBody>
      </p:sp>
      <p:pic>
        <p:nvPicPr>
          <p:cNvPr id="4" name="Obrázok 3" descr="Výsledok vyhľadávania obrázkov pre dopyt kreslene deti a ško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15906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Precvičujeme zrakovú percepciu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600" b="1" dirty="0" smtClean="0"/>
              <a:t>Očné pohyby: </a:t>
            </a:r>
          </a:p>
          <a:p>
            <a:pPr algn="just"/>
            <a:r>
              <a:rPr lang="sk-SK" sz="1600" dirty="0" smtClean="0"/>
              <a:t>pohyb očí v riadku v smere zľava doprava, po prvej identifikácii prvého písmena k ďalšiemu, po ukončení riadka prechod na začiatok nasledujúceho riadka</a:t>
            </a:r>
          </a:p>
          <a:p>
            <a:pPr algn="just"/>
            <a:r>
              <a:rPr lang="sk-SK" sz="1600" dirty="0" smtClean="0"/>
              <a:t>oslabené zrakové vnímanie sa v škole prejavuje zámenou tvarovo podobných písmen a číslic /b – d – p, m – n, u – n ,  6 – 9/ pri čítaní, preto je nutné poskytnúť každému dieťaťu dostatok času na osvojenie tvarov písmen,</a:t>
            </a:r>
          </a:p>
          <a:p>
            <a:pPr algn="just"/>
            <a:r>
              <a:rPr lang="sk-SK" sz="1600" dirty="0" smtClean="0"/>
              <a:t>v písaní spôsobuje nedostatočne rozvinuté zrakové vnímanie ťažkosti pri opisoch a prepisoch z tabule alebo učebnice,</a:t>
            </a:r>
          </a:p>
          <a:p>
            <a:pPr algn="just"/>
            <a:r>
              <a:rPr lang="sk-SK" sz="1600" dirty="0" smtClean="0"/>
              <a:t>ak ťažkosti pretrvávajú dlhší čas, pravdepodobne vám bude triednou učiteľkou vášho dieťaťa odporúčané navštíviť poradenské zariadenie, kde prebehne špeciálno-pedagogické vyšetrenie,</a:t>
            </a:r>
          </a:p>
          <a:p>
            <a:pPr algn="just"/>
            <a:r>
              <a:rPr lang="sk-SK" sz="1600" b="1" dirty="0" smtClean="0"/>
              <a:t>Nácvik zrakovej percepcie: </a:t>
            </a:r>
          </a:p>
          <a:p>
            <a:pPr algn="just"/>
            <a:r>
              <a:rPr lang="sk-SK" sz="1600" dirty="0" smtClean="0"/>
              <a:t>postupnosť – jeden riadok za druhým vždy zľava doprava – vyhľadávanie a pomenovanie vhodných a rozdielnych figúr , písmen, slov – trénovanie opisu a prepisu – dôsledná kontrola textu.</a:t>
            </a:r>
            <a:endParaRPr lang="sk-SK" sz="1600" b="1" dirty="0" smtClean="0"/>
          </a:p>
        </p:txBody>
      </p:sp>
      <p:pic>
        <p:nvPicPr>
          <p:cNvPr id="4" name="Obrázok 3" descr="Výsledok vyhľadávania obrázkov pre dopyt kreslene deti a škol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28604"/>
            <a:ext cx="207170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Precvičujeme </a:t>
            </a:r>
            <a:r>
              <a:rPr lang="sk-SK" dirty="0" err="1" smtClean="0"/>
              <a:t>grafomotoriku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sz="1600" b="1" dirty="0" smtClean="0"/>
              <a:t>Rozvoj hrubej motoriky:</a:t>
            </a:r>
          </a:p>
          <a:p>
            <a:pPr algn="just"/>
            <a:r>
              <a:rPr lang="sk-SK" sz="1600" dirty="0" smtClean="0"/>
              <a:t>trénovať koordináciu celého tela prostredníctvom športových aktivít,</a:t>
            </a:r>
          </a:p>
          <a:p>
            <a:pPr algn="just"/>
            <a:r>
              <a:rPr lang="sk-SK" sz="1600" dirty="0" smtClean="0"/>
              <a:t>cielene posilňovať koordináciu horných končatín – hod na kôš/,</a:t>
            </a:r>
          </a:p>
          <a:p>
            <a:pPr algn="just"/>
            <a:r>
              <a:rPr lang="sk-SK" sz="1600" dirty="0" smtClean="0"/>
              <a:t>trénovať krúživé pohyby ramennom, lakťovom kĺbe a zápästí,</a:t>
            </a:r>
          </a:p>
          <a:p>
            <a:pPr algn="just"/>
            <a:r>
              <a:rPr lang="sk-SK" sz="1600" b="1" dirty="0" smtClean="0"/>
              <a:t>Posilňovanie jemnej motoriky:</a:t>
            </a:r>
          </a:p>
          <a:p>
            <a:pPr algn="just"/>
            <a:r>
              <a:rPr lang="sk-SK" sz="1600" dirty="0" smtClean="0"/>
              <a:t>triedenie a navliekanie korálikov, tvarovanie plastelíny, prevliekanie obrázkov šnúrkami, poznávanie objektov podľa hmatu, kreslenie obrázkov,</a:t>
            </a:r>
          </a:p>
          <a:p>
            <a:pPr algn="just"/>
            <a:r>
              <a:rPr lang="sk-SK" sz="1600" b="1" dirty="0" smtClean="0"/>
              <a:t>Správne sedenie:</a:t>
            </a:r>
          </a:p>
          <a:p>
            <a:pPr algn="just"/>
            <a:r>
              <a:rPr lang="sk-SK" sz="1600" dirty="0" smtClean="0"/>
              <a:t>pri kreslení aj písaní je nutné sedieť pri stole, dbať aby dieťa nepísalo poležiačky,</a:t>
            </a:r>
          </a:p>
          <a:p>
            <a:pPr algn="just"/>
            <a:r>
              <a:rPr lang="sk-SK" sz="1600" dirty="0" smtClean="0"/>
              <a:t>dôležité je sedenie s rovným chrbtom / nehrbiť sa/</a:t>
            </a:r>
          </a:p>
          <a:p>
            <a:pPr algn="just"/>
            <a:r>
              <a:rPr lang="sk-SK" sz="1600" b="1" dirty="0" smtClean="0"/>
              <a:t>Správny úchop:</a:t>
            </a:r>
          </a:p>
          <a:p>
            <a:pPr algn="just"/>
            <a:r>
              <a:rPr lang="sk-SK" sz="1600" dirty="0" smtClean="0"/>
              <a:t>na úchope sa podieľa palec, ukazovák a prostredník, úchop by mal byť uvoľnený, nie kŕčovitý, prsty sú umiestnené cca   2-3 cm na hrotom ceruzky,</a:t>
            </a:r>
          </a:p>
          <a:p>
            <a:pPr algn="just"/>
            <a:r>
              <a:rPr lang="sk-SK" sz="1600" b="1" dirty="0" smtClean="0"/>
              <a:t>Využívame rozličné kresliace a písacie potreby:</a:t>
            </a:r>
          </a:p>
          <a:p>
            <a:pPr algn="just"/>
            <a:r>
              <a:rPr lang="sk-SK" sz="1600" dirty="0" smtClean="0"/>
              <a:t>trojuholníkové farbičky, pastelky, štetce, ...</a:t>
            </a:r>
            <a:endParaRPr lang="sk-SK" sz="1600" dirty="0"/>
          </a:p>
        </p:txBody>
      </p:sp>
      <p:pic>
        <p:nvPicPr>
          <p:cNvPr id="4" name="Obrázok 3" descr="Výsledok vyhľadávania obrázkov pre dopyt kreslene deti a ško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28"/>
            <a:ext cx="28098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Precvičujeme </a:t>
            </a:r>
            <a:r>
              <a:rPr lang="sk-SK" dirty="0" err="1" smtClean="0"/>
              <a:t>grafomotoriku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600" b="1" dirty="0" smtClean="0"/>
              <a:t>Uvoľňovacie cviky:</a:t>
            </a:r>
          </a:p>
          <a:p>
            <a:pPr algn="just"/>
            <a:r>
              <a:rPr lang="sk-SK" sz="1600" dirty="0" smtClean="0"/>
              <a:t>opakované plynulé obťahovanie a prekresľovanie rôznych predlôh s dôrazom na uvoľnenie ruky, </a:t>
            </a:r>
          </a:p>
          <a:p>
            <a:pPr algn="just"/>
            <a:r>
              <a:rPr lang="sk-SK" sz="1600" b="1" dirty="0" smtClean="0"/>
              <a:t>Precvičovanie </a:t>
            </a:r>
            <a:r>
              <a:rPr lang="sk-SK" sz="1600" b="1" dirty="0" err="1" smtClean="0"/>
              <a:t>grafomotorických</a:t>
            </a:r>
            <a:r>
              <a:rPr lang="sk-SK" sz="1600" b="1" dirty="0" smtClean="0"/>
              <a:t> prvkov:</a:t>
            </a:r>
          </a:p>
          <a:p>
            <a:pPr algn="just"/>
            <a:r>
              <a:rPr lang="sk-SK" sz="1600" dirty="0" smtClean="0"/>
              <a:t>od jednoduchších po náročnejšie – vodorovná čiara, zvislá čiara, kruh, vlnovka, spodný a horný oblúk až po základy písmen – od obťahovania po samotné prevedenie,</a:t>
            </a:r>
          </a:p>
          <a:p>
            <a:pPr algn="just"/>
            <a:r>
              <a:rPr lang="sk-SK" sz="1600" b="1" dirty="0" smtClean="0"/>
              <a:t>Rôznorodé precvičovanie tvarov písaných písmen:</a:t>
            </a:r>
          </a:p>
          <a:p>
            <a:pPr algn="just"/>
            <a:r>
              <a:rPr lang="sk-SK" sz="1600" dirty="0" smtClean="0"/>
              <a:t>vystrihovanie tvarov písmen z papiera a ich obťahovanie, kreslenie tvarov písmen do vzduchu, </a:t>
            </a:r>
          </a:p>
          <a:p>
            <a:pPr algn="just"/>
            <a:r>
              <a:rPr lang="sk-SK" sz="1600" b="1" dirty="0" smtClean="0"/>
              <a:t>Využívanie zošitov s pomocnými linajkami:</a:t>
            </a:r>
          </a:p>
          <a:p>
            <a:pPr algn="just"/>
            <a:r>
              <a:rPr lang="sk-SK" sz="1600" dirty="0" smtClean="0"/>
              <a:t>riadok je rozdelený na tri časti, čo môže dieťaťu pomôcť písmeno adekvátne proporčne rozčleniť.</a:t>
            </a:r>
            <a:endParaRPr lang="sk-SK" sz="1600" dirty="0"/>
          </a:p>
        </p:txBody>
      </p:sp>
      <p:pic>
        <p:nvPicPr>
          <p:cNvPr id="11266" name="Picture 2" descr="Výsledok vyhľadávania obrázkov pre dopyt kreslene deti a šk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85728"/>
            <a:ext cx="2500330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Precvičujeme </a:t>
            </a:r>
            <a:br>
              <a:rPr lang="sk-SK" dirty="0" smtClean="0"/>
            </a:br>
            <a:r>
              <a:rPr lang="sk-SK" dirty="0" smtClean="0"/>
              <a:t>priestorovú orientáciu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600" b="1" dirty="0" smtClean="0"/>
              <a:t>Priestorovú orientáciu rozdeľujeme vzhľadom na výučbu na ploche a v priestore:</a:t>
            </a:r>
          </a:p>
          <a:p>
            <a:pPr algn="just"/>
            <a:r>
              <a:rPr lang="sk-SK" sz="1600" dirty="0" smtClean="0"/>
              <a:t>najprv sa dieťa musí </a:t>
            </a:r>
            <a:r>
              <a:rPr lang="sk-SK" sz="1600" b="1" dirty="0" smtClean="0"/>
              <a:t>zorientovať v priestore </a:t>
            </a:r>
            <a:r>
              <a:rPr lang="sk-SK" sz="1600" dirty="0" smtClean="0"/>
              <a:t>okolo seba, potom túto zručnosť potrebuje preniesť na plochu,</a:t>
            </a:r>
          </a:p>
          <a:p>
            <a:pPr algn="just"/>
            <a:r>
              <a:rPr lang="sk-SK" sz="1600" dirty="0" smtClean="0"/>
              <a:t>s dieťaťom musíme budovať porozumenie kde je </a:t>
            </a:r>
            <a:r>
              <a:rPr lang="sk-SK" sz="1600" b="1" dirty="0" smtClean="0"/>
              <a:t>hore, dole, za, medzi, okolo, do, pozdĺž, vedľa vo, v,</a:t>
            </a:r>
          </a:p>
          <a:p>
            <a:pPr algn="just"/>
            <a:r>
              <a:rPr lang="sk-SK" sz="1600" dirty="0" smtClean="0"/>
              <a:t>využívať hru s predložkami – vziať štvornohé zvieratko hračku – dobre si na ňom ukážete spojenie hlavy s predložkou </a:t>
            </a:r>
            <a:r>
              <a:rPr lang="sk-SK" sz="1600" b="1" dirty="0" smtClean="0"/>
              <a:t>pred </a:t>
            </a:r>
            <a:r>
              <a:rPr lang="sk-SK" sz="1600" dirty="0" smtClean="0"/>
              <a:t>a chvosta s predložkou </a:t>
            </a:r>
            <a:r>
              <a:rPr lang="sk-SK" sz="1600" b="1" dirty="0" smtClean="0"/>
              <a:t>za,</a:t>
            </a:r>
          </a:p>
          <a:p>
            <a:pPr algn="just"/>
            <a:r>
              <a:rPr lang="sk-SK" sz="1600" dirty="0" smtClean="0"/>
              <a:t>dôležité je chápať rozdiel medzi predložkami </a:t>
            </a:r>
            <a:r>
              <a:rPr lang="sk-SK" sz="1600" b="1" dirty="0" smtClean="0"/>
              <a:t>pod – na – nad,</a:t>
            </a:r>
          </a:p>
          <a:p>
            <a:pPr algn="just"/>
            <a:r>
              <a:rPr lang="sk-SK" sz="1600" dirty="0" smtClean="0"/>
              <a:t>treba im ukázať, že keď poviem na ruke, tak sa vec bude dotýkať ruky, ale keď poviem nad rukou, dotýkať sa nebude,</a:t>
            </a:r>
          </a:p>
          <a:p>
            <a:pPr algn="just"/>
            <a:r>
              <a:rPr lang="sk-SK" sz="1600" dirty="0" smtClean="0"/>
              <a:t>podobne dôležité sú pojmy</a:t>
            </a:r>
            <a:r>
              <a:rPr lang="sk-SK" sz="1600" b="1" dirty="0" smtClean="0"/>
              <a:t> prvý – posledný, medzi,</a:t>
            </a:r>
          </a:p>
          <a:p>
            <a:pPr algn="just"/>
            <a:r>
              <a:rPr lang="sk-SK" sz="1600" b="1" dirty="0" smtClean="0"/>
              <a:t>Pravo-ľavá orientácia: </a:t>
            </a:r>
            <a:r>
              <a:rPr lang="sk-SK" sz="1600" dirty="0" smtClean="0"/>
              <a:t>učíme dieťa rozoznávať na jeho vlastnej osobe</a:t>
            </a:r>
          </a:p>
          <a:p>
            <a:pPr algn="just"/>
            <a:r>
              <a:rPr lang="sk-SK" sz="1600" b="1" dirty="0" smtClean="0"/>
              <a:t>Orientácia na ploche: </a:t>
            </a:r>
            <a:r>
              <a:rPr lang="sk-SK" sz="1600" dirty="0" smtClean="0"/>
              <a:t>aby sa dieťa vedelo orientovať v texte, potrebuje pochopiť, že v slovenčine sa číta aj píše zľava doprava,</a:t>
            </a:r>
          </a:p>
          <a:p>
            <a:pPr algn="just"/>
            <a:r>
              <a:rPr lang="sk-SK" sz="1600" b="1" dirty="0" smtClean="0"/>
              <a:t>Dieťaťu to skôr ukazujeme ako hovoríme.</a:t>
            </a:r>
          </a:p>
          <a:p>
            <a:pPr algn="just"/>
            <a:endParaRPr lang="sk-SK" sz="1600" dirty="0"/>
          </a:p>
        </p:txBody>
      </p:sp>
      <p:pic>
        <p:nvPicPr>
          <p:cNvPr id="4" name="Obrázok 3" descr="Zborovna.sk – portál pre učiteľov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0"/>
            <a:ext cx="3214678" cy="13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1183</TotalTime>
  <Words>2183</Words>
  <Application>Microsoft Office PowerPoint</Application>
  <PresentationFormat>Prezentácia na obrazovke (4:3)</PresentationFormat>
  <Paragraphs>175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Arkáda</vt:lpstr>
      <vt:lpstr>Vývinové poruchy učenia  rady pre rodičov a učiteľov prvý stupeň ZŠ – rodina  3.1.Časť </vt:lpstr>
      <vt:lpstr>Precvičujeme sluchovú percepciu</vt:lpstr>
      <vt:lpstr>Precvičujeme sluchovú percepciu</vt:lpstr>
      <vt:lpstr>Precvičujeme sluchovú percepciu </vt:lpstr>
      <vt:lpstr>Precvičujeme zrakovú percepciu </vt:lpstr>
      <vt:lpstr>Precvičujeme zrakovú percepciu</vt:lpstr>
      <vt:lpstr>Precvičujeme grafomotoriku</vt:lpstr>
      <vt:lpstr>Precvičujeme grafomotoriku</vt:lpstr>
      <vt:lpstr>Precvičujeme  priestorovú orientáciu</vt:lpstr>
      <vt:lpstr>Precvičujeme pamäť</vt:lpstr>
      <vt:lpstr>Precvičujeme serialitu</vt:lpstr>
      <vt:lpstr>Čítanie detí s dyslexiou</vt:lpstr>
      <vt:lpstr>Precvičujeme písanie</vt:lpstr>
      <vt:lpstr>Nevyhnutnou súčasťou dňa je aj odpočinok</vt:lpstr>
      <vt:lpstr>Využitie relaxačných techník </vt:lpstr>
      <vt:lpstr>Ako s VPU súvisia ťažkosti u ďalších vyučovacích predmetoch</vt:lpstr>
      <vt:lpstr>Cudzie jazyky a vpu</vt:lpstr>
      <vt:lpstr>                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Vývinové poruchy učenia  rady pre rodičov a učiteľov prvý stupeň ZŠ – rodina  3.1.Časť</dc:title>
  <dc:creator>hp</dc:creator>
  <cp:lastModifiedBy>hp</cp:lastModifiedBy>
  <cp:revision>131</cp:revision>
  <dcterms:created xsi:type="dcterms:W3CDTF">2021-02-11T11:28:00Z</dcterms:created>
  <dcterms:modified xsi:type="dcterms:W3CDTF">2021-04-12T06:21:49Z</dcterms:modified>
</cp:coreProperties>
</file>