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77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2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504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7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65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70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03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8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43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0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74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31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56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4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993DD5-8DDD-4EB1-8133-F2125DCD817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DED61C-4AB7-454A-B576-ACBD20C05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Školská</a:t>
            </a:r>
            <a:r>
              <a:rPr lang="en-US" dirty="0" smtClean="0"/>
              <a:t> </a:t>
            </a:r>
            <a:r>
              <a:rPr lang="en-US" dirty="0" err="1" smtClean="0"/>
              <a:t>zrelosť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CPPPaP</a:t>
            </a:r>
            <a:r>
              <a:rPr lang="en-US" dirty="0" smtClean="0"/>
              <a:t> </a:t>
            </a:r>
            <a:r>
              <a:rPr lang="en-US" dirty="0" err="1" smtClean="0"/>
              <a:t>Trebišov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0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7. </a:t>
            </a:r>
            <a:r>
              <a:rPr lang="en-US" b="1" dirty="0" err="1" smtClean="0"/>
              <a:t>Rozvoj</a:t>
            </a:r>
            <a:r>
              <a:rPr lang="en-US" b="1" dirty="0" smtClean="0"/>
              <a:t> </a:t>
            </a:r>
            <a:r>
              <a:rPr lang="en-US" b="1" dirty="0" err="1" smtClean="0"/>
              <a:t>matematických</a:t>
            </a:r>
            <a:r>
              <a:rPr lang="en-US" b="1" dirty="0" smtClean="0"/>
              <a:t> </a:t>
            </a:r>
            <a:r>
              <a:rPr lang="en-US" b="1" dirty="0" err="1" smtClean="0"/>
              <a:t>schopností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 </a:t>
            </a:r>
            <a:r>
              <a:rPr lang="en-US" dirty="0" err="1"/>
              <a:t>pochopenie</a:t>
            </a:r>
            <a:r>
              <a:rPr lang="en-US" dirty="0"/>
              <a:t> </a:t>
            </a:r>
            <a:r>
              <a:rPr lang="en-US" dirty="0" err="1"/>
              <a:t>počtu</a:t>
            </a:r>
            <a:r>
              <a:rPr lang="en-US" dirty="0"/>
              <a:t> je </a:t>
            </a:r>
            <a:r>
              <a:rPr lang="en-US" dirty="0" err="1"/>
              <a:t>nevyhnutné</a:t>
            </a:r>
            <a:r>
              <a:rPr lang="en-US" dirty="0"/>
              <a:t> </a:t>
            </a:r>
            <a:r>
              <a:rPr lang="en-US" dirty="0" err="1"/>
              <a:t>porozumieť</a:t>
            </a:r>
            <a:r>
              <a:rPr lang="en-US" dirty="0"/>
              <a:t> </a:t>
            </a:r>
            <a:r>
              <a:rPr lang="en-US" dirty="0" err="1"/>
              <a:t>základným</a:t>
            </a:r>
            <a:r>
              <a:rPr lang="en-US" dirty="0"/>
              <a:t> </a:t>
            </a:r>
            <a:r>
              <a:rPr lang="en-US" dirty="0" err="1"/>
              <a:t>pojmom</a:t>
            </a:r>
            <a:r>
              <a:rPr lang="en-US" dirty="0"/>
              <a:t> pre </a:t>
            </a:r>
            <a:r>
              <a:rPr lang="en-US" dirty="0" err="1"/>
              <a:t>označenie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: </a:t>
            </a:r>
            <a:r>
              <a:rPr lang="en-US" dirty="0" err="1"/>
              <a:t>málo</a:t>
            </a:r>
            <a:r>
              <a:rPr lang="en-US" dirty="0"/>
              <a:t> - </a:t>
            </a:r>
            <a:r>
              <a:rPr lang="en-US" dirty="0" err="1"/>
              <a:t>veľa</a:t>
            </a:r>
            <a:r>
              <a:rPr lang="en-US" dirty="0"/>
              <a:t>, </a:t>
            </a:r>
            <a:r>
              <a:rPr lang="en-US" dirty="0" err="1"/>
              <a:t>viac</a:t>
            </a:r>
            <a:r>
              <a:rPr lang="en-US" dirty="0"/>
              <a:t> – </a:t>
            </a:r>
            <a:r>
              <a:rPr lang="en-US" dirty="0" err="1"/>
              <a:t>menej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Deti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err="1"/>
              <a:t>predškolskom</a:t>
            </a:r>
            <a:r>
              <a:rPr lang="en-US" dirty="0"/>
              <a:t> </a:t>
            </a:r>
            <a:r>
              <a:rPr lang="en-US" dirty="0" err="1"/>
              <a:t>období</a:t>
            </a:r>
            <a:r>
              <a:rPr lang="en-US" dirty="0"/>
              <a:t> </a:t>
            </a:r>
            <a:r>
              <a:rPr lang="en-US" dirty="0" err="1"/>
              <a:t>posudzujú</a:t>
            </a:r>
            <a:r>
              <a:rPr lang="en-US" dirty="0"/>
              <a:t> </a:t>
            </a:r>
            <a:r>
              <a:rPr lang="en-US" dirty="0" err="1"/>
              <a:t>rozdiely</a:t>
            </a:r>
            <a:r>
              <a:rPr lang="en-US" dirty="0"/>
              <a:t> v </a:t>
            </a:r>
            <a:r>
              <a:rPr lang="en-US" dirty="0" err="1"/>
              <a:t>počte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základe</a:t>
            </a:r>
            <a:r>
              <a:rPr lang="en-US" dirty="0"/>
              <a:t> </a:t>
            </a:r>
            <a:r>
              <a:rPr lang="en-US" dirty="0" err="1"/>
              <a:t>vizuálneho</a:t>
            </a:r>
            <a:r>
              <a:rPr lang="en-US" dirty="0"/>
              <a:t> </a:t>
            </a:r>
            <a:r>
              <a:rPr lang="en-US" dirty="0" err="1"/>
              <a:t>odhadu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Predškolské</a:t>
            </a:r>
            <a:r>
              <a:rPr lang="en-US" dirty="0" smtClean="0"/>
              <a:t> </a:t>
            </a:r>
            <a:r>
              <a:rPr lang="en-US" dirty="0" err="1"/>
              <a:t>dieťa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učí</a:t>
            </a:r>
            <a:r>
              <a:rPr lang="en-US" dirty="0"/>
              <a:t> </a:t>
            </a:r>
            <a:r>
              <a:rPr lang="en-US" dirty="0" err="1"/>
              <a:t>posúdiť</a:t>
            </a:r>
            <a:r>
              <a:rPr lang="en-US" dirty="0"/>
              <a:t> </a:t>
            </a:r>
            <a:r>
              <a:rPr lang="en-US" dirty="0" err="1"/>
              <a:t>atribúty</a:t>
            </a:r>
            <a:r>
              <a:rPr lang="en-US" dirty="0"/>
              <a:t> </a:t>
            </a:r>
            <a:r>
              <a:rPr lang="en-US" dirty="0" err="1"/>
              <a:t>spojené</a:t>
            </a:r>
            <a:r>
              <a:rPr lang="en-US" dirty="0"/>
              <a:t> s </a:t>
            </a:r>
            <a:r>
              <a:rPr lang="en-US" dirty="0" err="1"/>
              <a:t>dĺžkou</a:t>
            </a:r>
            <a:r>
              <a:rPr lang="en-US" dirty="0"/>
              <a:t>, </a:t>
            </a:r>
            <a:r>
              <a:rPr lang="en-US" dirty="0" err="1"/>
              <a:t>veľkosťou</a:t>
            </a:r>
            <a:r>
              <a:rPr lang="en-US" dirty="0"/>
              <a:t>, </a:t>
            </a:r>
            <a:r>
              <a:rPr lang="en-US" dirty="0" err="1"/>
              <a:t>hrúbkou</a:t>
            </a:r>
            <a:r>
              <a:rPr lang="en-US" dirty="0"/>
              <a:t>, </a:t>
            </a:r>
            <a:r>
              <a:rPr lang="en-US" dirty="0" err="1"/>
              <a:t>poradím</a:t>
            </a:r>
            <a:r>
              <a:rPr lang="en-US" dirty="0"/>
              <a:t> a pod.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5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8. </a:t>
            </a:r>
            <a:r>
              <a:rPr lang="en-US" b="1" dirty="0" err="1" smtClean="0"/>
              <a:t>Grafomotorika</a:t>
            </a:r>
            <a:r>
              <a:rPr lang="en-US" b="1" dirty="0" smtClean="0"/>
              <a:t>, </a:t>
            </a:r>
            <a:r>
              <a:rPr lang="en-US" b="1" dirty="0" err="1" smtClean="0"/>
              <a:t>lateralita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zvládnutie</a:t>
            </a:r>
            <a:r>
              <a:rPr lang="en-US" dirty="0" smtClean="0"/>
              <a:t> </a:t>
            </a:r>
            <a:r>
              <a:rPr lang="en-US" dirty="0" err="1"/>
              <a:t>správneho</a:t>
            </a:r>
            <a:r>
              <a:rPr lang="en-US" dirty="0"/>
              <a:t> </a:t>
            </a:r>
            <a:r>
              <a:rPr lang="en-US" dirty="0" err="1"/>
              <a:t>držania</a:t>
            </a:r>
            <a:r>
              <a:rPr lang="en-US" dirty="0"/>
              <a:t> </a:t>
            </a:r>
            <a:r>
              <a:rPr lang="en-US" dirty="0" err="1"/>
              <a:t>ceruzky</a:t>
            </a:r>
            <a:r>
              <a:rPr lang="en-US" dirty="0"/>
              <a:t>, </a:t>
            </a:r>
            <a:r>
              <a:rPr lang="en-US" dirty="0" err="1"/>
              <a:t>sklon</a:t>
            </a:r>
            <a:r>
              <a:rPr lang="en-US" dirty="0"/>
              <a:t> </a:t>
            </a:r>
            <a:r>
              <a:rPr lang="en-US" dirty="0" err="1"/>
              <a:t>zošita</a:t>
            </a:r>
            <a:r>
              <a:rPr lang="en-US" dirty="0"/>
              <a:t>, </a:t>
            </a:r>
            <a:r>
              <a:rPr lang="en-US" dirty="0" err="1"/>
              <a:t>primeraná</a:t>
            </a:r>
            <a:r>
              <a:rPr lang="en-US" dirty="0"/>
              <a:t> </a:t>
            </a:r>
            <a:r>
              <a:rPr lang="en-US" dirty="0" err="1"/>
              <a:t>manipulácia</a:t>
            </a:r>
            <a:r>
              <a:rPr lang="en-US" dirty="0"/>
              <a:t>  a </a:t>
            </a:r>
            <a:r>
              <a:rPr lang="en-US" dirty="0" err="1"/>
              <a:t>tlak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písaní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Ľavorukosť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nevyhnutné</a:t>
            </a:r>
            <a:r>
              <a:rPr lang="en-US" dirty="0"/>
              <a:t> </a:t>
            </a:r>
            <a:r>
              <a:rPr lang="en-US" dirty="0" err="1"/>
              <a:t>rešpektovať</a:t>
            </a:r>
            <a:r>
              <a:rPr lang="en-US" dirty="0"/>
              <a:t>, </a:t>
            </a:r>
          </a:p>
          <a:p>
            <a:r>
              <a:rPr lang="en-US" dirty="0" err="1" smtClean="0"/>
              <a:t>Zvýšenú</a:t>
            </a:r>
            <a:r>
              <a:rPr lang="en-US" dirty="0" smtClean="0"/>
              <a:t> </a:t>
            </a:r>
            <a:r>
              <a:rPr lang="en-US" dirty="0" err="1"/>
              <a:t>pozornosť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venovať</a:t>
            </a:r>
            <a:r>
              <a:rPr lang="en-US" dirty="0"/>
              <a:t>  </a:t>
            </a:r>
            <a:r>
              <a:rPr lang="en-US" dirty="0" err="1"/>
              <a:t>držaniu</a:t>
            </a:r>
            <a:r>
              <a:rPr lang="en-US" dirty="0"/>
              <a:t> </a:t>
            </a:r>
            <a:r>
              <a:rPr lang="en-US" dirty="0" err="1"/>
              <a:t>ceruzky</a:t>
            </a:r>
            <a:r>
              <a:rPr lang="en-US" dirty="0"/>
              <a:t> a </a:t>
            </a:r>
            <a:r>
              <a:rPr lang="en-US" dirty="0" err="1"/>
              <a:t>sklonu</a:t>
            </a:r>
            <a:r>
              <a:rPr lang="en-US" dirty="0"/>
              <a:t> </a:t>
            </a:r>
            <a:r>
              <a:rPr lang="en-US" dirty="0" err="1"/>
              <a:t>zošita</a:t>
            </a:r>
            <a:r>
              <a:rPr lang="en-US" dirty="0"/>
              <a:t>, </a:t>
            </a:r>
            <a:r>
              <a:rPr lang="en-US" dirty="0" err="1"/>
              <a:t>chybné</a:t>
            </a:r>
            <a:r>
              <a:rPr lang="en-US" dirty="0"/>
              <a:t> </a:t>
            </a:r>
            <a:r>
              <a:rPr lang="en-US" dirty="0" err="1"/>
              <a:t>návyky</a:t>
            </a:r>
            <a:r>
              <a:rPr lang="en-US" dirty="0"/>
              <a:t> 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neskôr</a:t>
            </a:r>
            <a:r>
              <a:rPr lang="en-US" dirty="0"/>
              <a:t> </a:t>
            </a:r>
            <a:r>
              <a:rPr lang="en-US" dirty="0" err="1"/>
              <a:t>ťažko</a:t>
            </a:r>
            <a:r>
              <a:rPr lang="en-US" dirty="0"/>
              <a:t> </a:t>
            </a:r>
            <a:r>
              <a:rPr lang="en-US" dirty="0" err="1"/>
              <a:t>naprávajú</a:t>
            </a:r>
            <a:r>
              <a:rPr lang="en-US" dirty="0"/>
              <a:t>!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9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Školská</a:t>
            </a:r>
            <a:r>
              <a:rPr lang="en-US" b="1" dirty="0" smtClean="0"/>
              <a:t> </a:t>
            </a:r>
            <a:r>
              <a:rPr lang="en-US" b="1" dirty="0" err="1" smtClean="0"/>
              <a:t>zrelosť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Dosiahnutie</a:t>
            </a:r>
            <a:r>
              <a:rPr lang="en-US" dirty="0" smtClean="0"/>
              <a:t> </a:t>
            </a:r>
            <a:r>
              <a:rPr lang="en-US" dirty="0" err="1"/>
              <a:t>takého</a:t>
            </a:r>
            <a:r>
              <a:rPr lang="en-US" dirty="0"/>
              <a:t> </a:t>
            </a:r>
            <a:r>
              <a:rPr lang="en-US" dirty="0" err="1"/>
              <a:t>stupňa</a:t>
            </a:r>
            <a:r>
              <a:rPr lang="en-US" dirty="0"/>
              <a:t> </a:t>
            </a:r>
            <a:r>
              <a:rPr lang="en-US" dirty="0" err="1"/>
              <a:t>vývinu</a:t>
            </a:r>
            <a:r>
              <a:rPr lang="en-US" dirty="0"/>
              <a:t> (</a:t>
            </a:r>
            <a:r>
              <a:rPr lang="en-US" dirty="0" err="1"/>
              <a:t>telesného</a:t>
            </a:r>
            <a:r>
              <a:rPr lang="en-US" dirty="0"/>
              <a:t>, </a:t>
            </a:r>
            <a:r>
              <a:rPr lang="en-US" dirty="0" err="1"/>
              <a:t>rozumového</a:t>
            </a:r>
            <a:r>
              <a:rPr lang="en-US" dirty="0"/>
              <a:t>, </a:t>
            </a:r>
            <a:r>
              <a:rPr lang="en-US" dirty="0" err="1"/>
              <a:t>emocionálneho</a:t>
            </a:r>
            <a:r>
              <a:rPr lang="en-US" dirty="0"/>
              <a:t> a </a:t>
            </a:r>
            <a:r>
              <a:rPr lang="en-US" dirty="0" err="1"/>
              <a:t>sociálneho</a:t>
            </a:r>
            <a:r>
              <a:rPr lang="en-US" dirty="0"/>
              <a:t>),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dieťaťu</a:t>
            </a:r>
            <a:r>
              <a:rPr lang="en-US" dirty="0"/>
              <a:t> </a:t>
            </a:r>
            <a:r>
              <a:rPr lang="en-US" dirty="0" err="1"/>
              <a:t>úspešne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osvojovať</a:t>
            </a:r>
            <a:r>
              <a:rPr lang="en-US" dirty="0"/>
              <a:t> </a:t>
            </a:r>
            <a:r>
              <a:rPr lang="en-US" dirty="0" err="1"/>
              <a:t>školské</a:t>
            </a:r>
            <a:r>
              <a:rPr lang="en-US" dirty="0"/>
              <a:t> </a:t>
            </a:r>
            <a:r>
              <a:rPr lang="en-US" dirty="0" err="1"/>
              <a:t>vedomosti</a:t>
            </a:r>
            <a:r>
              <a:rPr lang="en-US" dirty="0"/>
              <a:t> a </a:t>
            </a:r>
            <a:r>
              <a:rPr lang="en-US" dirty="0" err="1" smtClean="0"/>
              <a:t>zručnosti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Znamená</a:t>
            </a:r>
            <a:r>
              <a:rPr lang="en-US" dirty="0" smtClean="0"/>
              <a:t> </a:t>
            </a:r>
            <a:r>
              <a:rPr lang="en-US" dirty="0" err="1"/>
              <a:t>takú</a:t>
            </a:r>
            <a:r>
              <a:rPr lang="en-US" dirty="0"/>
              <a:t> </a:t>
            </a:r>
            <a:r>
              <a:rPr lang="en-US" dirty="0" err="1"/>
              <a:t>zrelosť</a:t>
            </a:r>
            <a:r>
              <a:rPr lang="en-US" dirty="0"/>
              <a:t> </a:t>
            </a:r>
            <a:r>
              <a:rPr lang="en-US" dirty="0" err="1"/>
              <a:t>centrálnej</a:t>
            </a:r>
            <a:r>
              <a:rPr lang="en-US" dirty="0"/>
              <a:t> </a:t>
            </a:r>
            <a:r>
              <a:rPr lang="en-US" dirty="0" err="1"/>
              <a:t>nervovej</a:t>
            </a:r>
            <a:r>
              <a:rPr lang="en-US" dirty="0"/>
              <a:t> </a:t>
            </a:r>
            <a:r>
              <a:rPr lang="en-US" dirty="0" err="1"/>
              <a:t>sústavy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predstavuje</a:t>
            </a:r>
            <a:r>
              <a:rPr lang="en-US" dirty="0"/>
              <a:t> </a:t>
            </a:r>
            <a:r>
              <a:rPr lang="en-US" dirty="0" err="1"/>
              <a:t>odolnosť</a:t>
            </a:r>
            <a:r>
              <a:rPr lang="en-US" dirty="0"/>
              <a:t> </a:t>
            </a:r>
            <a:r>
              <a:rPr lang="en-US" dirty="0" err="1"/>
              <a:t>voči</a:t>
            </a:r>
            <a:r>
              <a:rPr lang="en-US" dirty="0"/>
              <a:t> </a:t>
            </a:r>
            <a:r>
              <a:rPr lang="en-US" dirty="0" err="1"/>
              <a:t>záťaži</a:t>
            </a:r>
            <a:r>
              <a:rPr lang="en-US" dirty="0"/>
              <a:t>, </a:t>
            </a:r>
            <a:r>
              <a:rPr lang="en-US" dirty="0" err="1"/>
              <a:t>schopnosť</a:t>
            </a:r>
            <a:r>
              <a:rPr lang="en-US" dirty="0"/>
              <a:t> </a:t>
            </a:r>
            <a:r>
              <a:rPr lang="en-US" dirty="0" err="1"/>
              <a:t>sústrediť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a </a:t>
            </a:r>
            <a:r>
              <a:rPr lang="en-US" dirty="0" err="1"/>
              <a:t>emocionálnu</a:t>
            </a:r>
            <a:r>
              <a:rPr lang="en-US" dirty="0"/>
              <a:t> </a:t>
            </a:r>
            <a:r>
              <a:rPr lang="en-US" dirty="0" err="1"/>
              <a:t>stabilitu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70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Kritériá</a:t>
            </a:r>
            <a:r>
              <a:rPr lang="en-US" b="1" dirty="0"/>
              <a:t> a </a:t>
            </a:r>
            <a:r>
              <a:rPr lang="en-US" b="1" dirty="0" err="1"/>
              <a:t>znaky</a:t>
            </a:r>
            <a:r>
              <a:rPr lang="en-US" b="1" dirty="0"/>
              <a:t> </a:t>
            </a:r>
            <a:r>
              <a:rPr lang="en-US" b="1" dirty="0" err="1"/>
              <a:t>školskej</a:t>
            </a:r>
            <a:r>
              <a:rPr lang="en-US" b="1" dirty="0"/>
              <a:t> </a:t>
            </a:r>
            <a:r>
              <a:rPr lang="en-US" b="1" dirty="0" err="1"/>
              <a:t>zrelosti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Vek</a:t>
            </a:r>
            <a:r>
              <a:rPr lang="en-US" b="1" dirty="0" smtClean="0"/>
              <a:t> </a:t>
            </a:r>
            <a:r>
              <a:rPr lang="en-US" dirty="0"/>
              <a:t>– k  31.8. </a:t>
            </a:r>
            <a:r>
              <a:rPr lang="en-US" dirty="0" err="1"/>
              <a:t>dieťa</a:t>
            </a:r>
            <a:r>
              <a:rPr lang="en-US" dirty="0"/>
              <a:t> </a:t>
            </a:r>
            <a:r>
              <a:rPr lang="en-US" dirty="0" err="1"/>
              <a:t>dovŕšilo</a:t>
            </a:r>
            <a:r>
              <a:rPr lang="en-US" dirty="0"/>
              <a:t>  6 </a:t>
            </a:r>
            <a:r>
              <a:rPr lang="en-US" dirty="0" err="1"/>
              <a:t>rokov</a:t>
            </a:r>
            <a:r>
              <a:rPr lang="en-US" dirty="0"/>
              <a:t>. </a:t>
            </a:r>
            <a:r>
              <a:rPr lang="en-US" dirty="0" err="1"/>
              <a:t>Priemerný</a:t>
            </a:r>
            <a:r>
              <a:rPr lang="en-US" dirty="0"/>
              <a:t> </a:t>
            </a:r>
            <a:r>
              <a:rPr lang="en-US" dirty="0" err="1"/>
              <a:t>vek</a:t>
            </a:r>
            <a:r>
              <a:rPr lang="en-US" dirty="0"/>
              <a:t> </a:t>
            </a:r>
            <a:r>
              <a:rPr lang="en-US" dirty="0" err="1"/>
              <a:t>pripravenosti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školu</a:t>
            </a:r>
            <a:r>
              <a:rPr lang="en-US" dirty="0"/>
              <a:t> je </a:t>
            </a:r>
            <a:r>
              <a:rPr lang="en-US" dirty="0" smtClean="0"/>
              <a:t>6,5 </a:t>
            </a:r>
            <a:r>
              <a:rPr lang="en-US" dirty="0" err="1"/>
              <a:t>rokov</a:t>
            </a:r>
            <a:r>
              <a:rPr lang="en-US" dirty="0"/>
              <a:t>. </a:t>
            </a:r>
          </a:p>
          <a:p>
            <a:pPr>
              <a:buFont typeface="Garamond" panose="02020404030301010803" pitchFamily="18" charset="0"/>
              <a:buChar char="−"/>
            </a:pPr>
            <a:r>
              <a:rPr lang="en-US" dirty="0" err="1"/>
              <a:t>c</a:t>
            </a:r>
            <a:r>
              <a:rPr lang="en-US" dirty="0" err="1" smtClean="0"/>
              <a:t>hlapci</a:t>
            </a:r>
            <a:r>
              <a:rPr lang="en-US" dirty="0" smtClean="0"/>
              <a:t> </a:t>
            </a:r>
            <a:r>
              <a:rPr lang="en-US" dirty="0" err="1"/>
              <a:t>dozrievajú</a:t>
            </a:r>
            <a:r>
              <a:rPr lang="en-US" dirty="0"/>
              <a:t> </a:t>
            </a:r>
            <a:r>
              <a:rPr lang="en-US" dirty="0" err="1"/>
              <a:t>neskoršie</a:t>
            </a:r>
            <a:r>
              <a:rPr lang="en-US" dirty="0"/>
              <a:t>, </a:t>
            </a:r>
            <a:r>
              <a:rPr lang="en-US" dirty="0" err="1"/>
              <a:t>hlavne</a:t>
            </a:r>
            <a:r>
              <a:rPr lang="en-US" dirty="0"/>
              <a:t> </a:t>
            </a:r>
            <a:r>
              <a:rPr lang="en-US" dirty="0" err="1"/>
              <a:t>motorika</a:t>
            </a:r>
            <a:r>
              <a:rPr lang="en-US" dirty="0"/>
              <a:t> </a:t>
            </a:r>
            <a:r>
              <a:rPr lang="en-US" dirty="0" err="1"/>
              <a:t>ruky</a:t>
            </a:r>
            <a:r>
              <a:rPr lang="en-US" dirty="0"/>
              <a:t> a </a:t>
            </a:r>
            <a:r>
              <a:rPr lang="en-US" dirty="0" err="1"/>
              <a:t>sústredenie</a:t>
            </a:r>
            <a:r>
              <a:rPr lang="en-US" dirty="0"/>
              <a:t>. </a:t>
            </a:r>
          </a:p>
          <a:p>
            <a:pPr>
              <a:buFont typeface="Garamond" panose="02020404030301010803" pitchFamily="18" charset="0"/>
              <a:buChar char="−"/>
            </a:pPr>
            <a:r>
              <a:rPr lang="en-US" dirty="0" smtClean="0"/>
              <a:t>u </a:t>
            </a:r>
            <a:r>
              <a:rPr lang="en-US" dirty="0" err="1"/>
              <a:t>dievčat</a:t>
            </a:r>
            <a:r>
              <a:rPr lang="en-US" dirty="0"/>
              <a:t> </a:t>
            </a:r>
            <a:r>
              <a:rPr lang="en-US" dirty="0" err="1"/>
              <a:t>narodených</a:t>
            </a:r>
            <a:r>
              <a:rPr lang="en-US" dirty="0"/>
              <a:t> od </a:t>
            </a:r>
            <a:r>
              <a:rPr lang="en-US" dirty="0" err="1"/>
              <a:t>júla</a:t>
            </a:r>
            <a:r>
              <a:rPr lang="en-US" dirty="0"/>
              <a:t> a u </a:t>
            </a:r>
            <a:r>
              <a:rPr lang="en-US" dirty="0" err="1"/>
              <a:t>chlapcov</a:t>
            </a:r>
            <a:r>
              <a:rPr lang="en-US" dirty="0"/>
              <a:t> od </a:t>
            </a:r>
            <a:r>
              <a:rPr lang="en-US" dirty="0" err="1"/>
              <a:t>marca</a:t>
            </a:r>
            <a:r>
              <a:rPr lang="en-US" dirty="0"/>
              <a:t> je </a:t>
            </a:r>
            <a:r>
              <a:rPr lang="en-US" dirty="0" err="1"/>
              <a:t>lepšie</a:t>
            </a:r>
            <a:r>
              <a:rPr lang="en-US" dirty="0"/>
              <a:t> </a:t>
            </a:r>
            <a:r>
              <a:rPr lang="en-US" dirty="0" err="1"/>
              <a:t>posúdiť</a:t>
            </a:r>
            <a:r>
              <a:rPr lang="en-US" dirty="0"/>
              <a:t> </a:t>
            </a:r>
            <a:r>
              <a:rPr lang="en-US" dirty="0" err="1"/>
              <a:t>školskú</a:t>
            </a:r>
            <a:r>
              <a:rPr lang="en-US" dirty="0"/>
              <a:t> </a:t>
            </a:r>
            <a:r>
              <a:rPr lang="en-US" dirty="0" err="1" smtClean="0"/>
              <a:t>zrelosť</a:t>
            </a:r>
            <a:r>
              <a:rPr lang="en-US" dirty="0" smtClean="0"/>
              <a:t> </a:t>
            </a:r>
            <a:r>
              <a:rPr lang="en-US" dirty="0" err="1"/>
              <a:t>individuálne</a:t>
            </a:r>
            <a:r>
              <a:rPr lang="en-US" dirty="0"/>
              <a:t>, </a:t>
            </a:r>
            <a:r>
              <a:rPr lang="en-US" dirty="0" err="1"/>
              <a:t>odborným</a:t>
            </a:r>
            <a:r>
              <a:rPr lang="en-US" dirty="0"/>
              <a:t> </a:t>
            </a:r>
            <a:r>
              <a:rPr lang="en-US" dirty="0" err="1"/>
              <a:t>pracovníkom</a:t>
            </a:r>
            <a:r>
              <a:rPr lang="en-US" dirty="0"/>
              <a:t>, </a:t>
            </a:r>
            <a:r>
              <a:rPr lang="en-US" dirty="0" err="1"/>
              <a:t>pedagogicko-psychologickou</a:t>
            </a:r>
            <a:r>
              <a:rPr lang="en-US" dirty="0"/>
              <a:t> </a:t>
            </a:r>
            <a:r>
              <a:rPr lang="en-US" dirty="0" err="1"/>
              <a:t>poradňou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err="1" smtClean="0"/>
              <a:t>Telesná</a:t>
            </a:r>
            <a:r>
              <a:rPr lang="en-US" b="1" dirty="0" smtClean="0"/>
              <a:t> </a:t>
            </a:r>
            <a:r>
              <a:rPr lang="en-US" b="1" dirty="0" err="1"/>
              <a:t>spôsobilosť</a:t>
            </a:r>
            <a:r>
              <a:rPr lang="en-US" b="1" dirty="0"/>
              <a:t>, </a:t>
            </a:r>
            <a:r>
              <a:rPr lang="en-US" b="1" dirty="0" err="1"/>
              <a:t>vyspelosť</a:t>
            </a:r>
            <a:r>
              <a:rPr lang="en-US" b="1" dirty="0"/>
              <a:t>, </a:t>
            </a:r>
            <a:r>
              <a:rPr lang="en-US" b="1" dirty="0" err="1"/>
              <a:t>zrelosť</a:t>
            </a:r>
            <a:r>
              <a:rPr lang="en-US" b="1" dirty="0"/>
              <a:t> </a:t>
            </a:r>
            <a:r>
              <a:rPr lang="en-US" b="1" dirty="0" err="1"/>
              <a:t>nervových</a:t>
            </a:r>
            <a:r>
              <a:rPr lang="en-US" b="1" dirty="0"/>
              <a:t> </a:t>
            </a:r>
            <a:r>
              <a:rPr lang="en-US" b="1" dirty="0" err="1" smtClean="0"/>
              <a:t>dráh</a:t>
            </a:r>
            <a:r>
              <a:rPr lang="en-US" b="1" dirty="0" smtClean="0"/>
              <a:t>− </a:t>
            </a:r>
            <a:r>
              <a:rPr lang="en-US" dirty="0" err="1" smtClean="0"/>
              <a:t>posudzuje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 smtClean="0"/>
              <a:t>výška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hmotnosť</a:t>
            </a:r>
            <a:r>
              <a:rPr lang="en-US" dirty="0"/>
              <a:t> </a:t>
            </a:r>
            <a:r>
              <a:rPr lang="en-US" dirty="0" err="1"/>
              <a:t>dieťaťa</a:t>
            </a:r>
            <a:r>
              <a:rPr lang="en-US" dirty="0"/>
              <a:t>, </a:t>
            </a:r>
            <a:r>
              <a:rPr lang="en-US" dirty="0" err="1" smtClean="0"/>
              <a:t>predĺženie</a:t>
            </a:r>
            <a:r>
              <a:rPr lang="en-US" dirty="0" smtClean="0"/>
              <a:t> </a:t>
            </a:r>
            <a:r>
              <a:rPr lang="en-US" dirty="0" err="1"/>
              <a:t>končatín</a:t>
            </a:r>
            <a:r>
              <a:rPr lang="en-US" dirty="0"/>
              <a:t>, </a:t>
            </a:r>
            <a:r>
              <a:rPr lang="en-US" dirty="0" err="1"/>
              <a:t>relatívne</a:t>
            </a:r>
            <a:r>
              <a:rPr lang="en-US" dirty="0"/>
              <a:t> </a:t>
            </a:r>
            <a:r>
              <a:rPr lang="en-US" dirty="0" err="1"/>
              <a:t>zmenšenie</a:t>
            </a:r>
            <a:r>
              <a:rPr lang="en-US" dirty="0"/>
              <a:t> </a:t>
            </a:r>
            <a:r>
              <a:rPr lang="en-US" dirty="0" err="1"/>
              <a:t>hlavy</a:t>
            </a:r>
            <a:r>
              <a:rPr lang="en-US" dirty="0"/>
              <a:t>, </a:t>
            </a:r>
            <a:r>
              <a:rPr lang="en-US" dirty="0" err="1" smtClean="0"/>
              <a:t>zúženie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sploštenie</a:t>
            </a:r>
            <a:r>
              <a:rPr lang="en-US" dirty="0"/>
              <a:t> </a:t>
            </a:r>
            <a:r>
              <a:rPr lang="en-US" dirty="0" err="1"/>
              <a:t>trupu</a:t>
            </a:r>
            <a:r>
              <a:rPr lang="en-US" dirty="0"/>
              <a:t>, </a:t>
            </a:r>
            <a:r>
              <a:rPr lang="en-US" dirty="0" err="1"/>
              <a:t>zníženie</a:t>
            </a:r>
            <a:r>
              <a:rPr lang="en-US" dirty="0"/>
              <a:t> </a:t>
            </a:r>
            <a:r>
              <a:rPr lang="en-US" dirty="0" err="1"/>
              <a:t>tukovej</a:t>
            </a:r>
            <a:r>
              <a:rPr lang="en-US" dirty="0"/>
              <a:t> </a:t>
            </a:r>
            <a:r>
              <a:rPr lang="en-US" dirty="0" err="1"/>
              <a:t>vrstvy</a:t>
            </a:r>
            <a:r>
              <a:rPr lang="en-US" dirty="0"/>
              <a:t>, </a:t>
            </a:r>
            <a:r>
              <a:rPr lang="en-US" dirty="0" err="1"/>
              <a:t>nástup</a:t>
            </a:r>
            <a:r>
              <a:rPr lang="en-US" dirty="0"/>
              <a:t> </a:t>
            </a:r>
            <a:r>
              <a:rPr lang="en-US" dirty="0" err="1" smtClean="0"/>
              <a:t>druhej</a:t>
            </a:r>
            <a:r>
              <a:rPr lang="en-US" dirty="0"/>
              <a:t> </a:t>
            </a:r>
            <a:r>
              <a:rPr lang="en-US" dirty="0" err="1" smtClean="0"/>
              <a:t>dentície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Garamond" panose="02020404030301010803" pitchFamily="18" charset="0"/>
              <a:buChar char="−"/>
            </a:pPr>
            <a:r>
              <a:rPr lang="en-US" dirty="0" err="1" smtClean="0"/>
              <a:t>Pohyby</a:t>
            </a:r>
            <a:r>
              <a:rPr lang="en-US" dirty="0" smtClean="0"/>
              <a:t> </a:t>
            </a:r>
            <a:r>
              <a:rPr lang="en-US" dirty="0" err="1"/>
              <a:t>dieťaťa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presnejšie</a:t>
            </a:r>
            <a:r>
              <a:rPr lang="en-US" dirty="0"/>
              <a:t> </a:t>
            </a:r>
            <a:r>
              <a:rPr lang="en-US" dirty="0" err="1"/>
              <a:t>úspornejšie</a:t>
            </a:r>
            <a:r>
              <a:rPr lang="en-US" dirty="0"/>
              <a:t>, </a:t>
            </a:r>
            <a:r>
              <a:rPr lang="en-US" dirty="0" err="1"/>
              <a:t>jemnejšie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7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Dozrievanie</a:t>
            </a:r>
            <a:r>
              <a:rPr lang="en-US" b="1" dirty="0"/>
              <a:t> </a:t>
            </a:r>
            <a:r>
              <a:rPr lang="en-US" b="1" dirty="0" err="1"/>
              <a:t>mozgu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prejavuje</a:t>
            </a:r>
            <a:r>
              <a:rPr lang="en-US" b="1" dirty="0"/>
              <a:t>: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V </a:t>
            </a:r>
            <a:r>
              <a:rPr lang="en-US" b="1" dirty="0" err="1"/>
              <a:t>raste</a:t>
            </a:r>
            <a:r>
              <a:rPr lang="en-US" b="1" dirty="0"/>
              <a:t> </a:t>
            </a:r>
            <a:r>
              <a:rPr lang="en-US" b="1" dirty="0" err="1"/>
              <a:t>mozgu</a:t>
            </a:r>
            <a:r>
              <a:rPr lang="en-US" b="1" dirty="0"/>
              <a:t>, v </a:t>
            </a:r>
            <a:r>
              <a:rPr lang="en-US" b="1" dirty="0" err="1"/>
              <a:t>dôsledku</a:t>
            </a:r>
            <a:r>
              <a:rPr lang="en-US" b="1" dirty="0"/>
              <a:t> </a:t>
            </a:r>
            <a:r>
              <a:rPr lang="en-US" b="1" dirty="0" err="1"/>
              <a:t>pokračujúceho</a:t>
            </a:r>
            <a:r>
              <a:rPr lang="en-US" b="1" dirty="0"/>
              <a:t> </a:t>
            </a:r>
            <a:r>
              <a:rPr lang="en-US" b="1" dirty="0" err="1"/>
              <a:t>procesu</a:t>
            </a:r>
            <a:r>
              <a:rPr lang="en-US" b="1" dirty="0"/>
              <a:t> </a:t>
            </a:r>
            <a:r>
              <a:rPr lang="en-US" b="1" dirty="0" err="1" smtClean="0"/>
              <a:t>myelinizácie</a:t>
            </a:r>
            <a:r>
              <a:rPr lang="en-US" b="1" dirty="0" smtClean="0"/>
              <a:t>- </a:t>
            </a:r>
            <a:r>
              <a:rPr lang="en-US" b="1" dirty="0" err="1" smtClean="0"/>
              <a:t>prispieva</a:t>
            </a:r>
            <a:r>
              <a:rPr lang="en-US" b="1" dirty="0" smtClean="0"/>
              <a:t> </a:t>
            </a:r>
            <a:r>
              <a:rPr lang="en-US" b="1" dirty="0"/>
              <a:t>k </a:t>
            </a:r>
            <a:r>
              <a:rPr lang="en-US" b="1" dirty="0" err="1"/>
              <a:t>vývinovým</a:t>
            </a:r>
            <a:r>
              <a:rPr lang="en-US" b="1" dirty="0"/>
              <a:t> </a:t>
            </a:r>
            <a:r>
              <a:rPr lang="en-US" b="1" dirty="0" err="1"/>
              <a:t>schopnostiam</a:t>
            </a:r>
            <a:r>
              <a:rPr lang="en-US" b="1" dirty="0"/>
              <a:t> </a:t>
            </a:r>
            <a:r>
              <a:rPr lang="en-US" b="1" dirty="0" err="1" smtClean="0"/>
              <a:t>dieťaťa</a:t>
            </a:r>
            <a:r>
              <a:rPr lang="en-US" b="1" dirty="0" smtClean="0"/>
              <a:t> </a:t>
            </a:r>
            <a:r>
              <a:rPr lang="en-US" b="1" dirty="0" err="1" smtClean="0"/>
              <a:t>t.j.</a:t>
            </a:r>
            <a:r>
              <a:rPr lang="en-US" b="1" dirty="0" smtClean="0"/>
              <a:t> 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koordináciu</a:t>
            </a:r>
            <a:r>
              <a:rPr lang="en-US" dirty="0" smtClean="0"/>
              <a:t> </a:t>
            </a:r>
            <a:r>
              <a:rPr lang="en-US" dirty="0" err="1"/>
              <a:t>oka</a:t>
            </a:r>
            <a:r>
              <a:rPr lang="en-US" dirty="0"/>
              <a:t> – </a:t>
            </a:r>
            <a:r>
              <a:rPr lang="en-US" dirty="0" err="1"/>
              <a:t>ruky</a:t>
            </a:r>
            <a:r>
              <a:rPr lang="en-US" dirty="0"/>
              <a:t>,                                                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schopnosť</a:t>
            </a:r>
            <a:r>
              <a:rPr lang="en-US" dirty="0" smtClean="0"/>
              <a:t> </a:t>
            </a:r>
            <a:r>
              <a:rPr lang="en-US" dirty="0" err="1"/>
              <a:t>udržať</a:t>
            </a:r>
            <a:r>
              <a:rPr lang="en-US" dirty="0"/>
              <a:t> </a:t>
            </a:r>
            <a:r>
              <a:rPr lang="en-US" dirty="0" err="1"/>
              <a:t>sústredenú</a:t>
            </a:r>
            <a:r>
              <a:rPr lang="en-US" dirty="0"/>
              <a:t> </a:t>
            </a:r>
            <a:r>
              <a:rPr lang="en-US" dirty="0" err="1"/>
              <a:t>pozornosť</a:t>
            </a:r>
            <a:r>
              <a:rPr lang="en-US" dirty="0"/>
              <a:t> (</a:t>
            </a:r>
            <a:r>
              <a:rPr lang="en-US" dirty="0" err="1"/>
              <a:t>myelinizácia</a:t>
            </a:r>
            <a:r>
              <a:rPr lang="en-US" dirty="0"/>
              <a:t> </a:t>
            </a:r>
            <a:r>
              <a:rPr lang="en-US" dirty="0" err="1"/>
              <a:t>prebieha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do </a:t>
            </a:r>
            <a:r>
              <a:rPr lang="en-US" dirty="0" err="1"/>
              <a:t>konca</a:t>
            </a:r>
            <a:r>
              <a:rPr lang="en-US" dirty="0"/>
              <a:t> </a:t>
            </a:r>
            <a:r>
              <a:rPr lang="en-US" dirty="0" err="1"/>
              <a:t>detstva</a:t>
            </a:r>
            <a:r>
              <a:rPr lang="en-US" dirty="0" smtClean="0"/>
              <a:t>).</a:t>
            </a:r>
          </a:p>
          <a:p>
            <a:r>
              <a:rPr lang="en-US" b="1" dirty="0" smtClean="0"/>
              <a:t>V </a:t>
            </a:r>
            <a:r>
              <a:rPr lang="en-US" b="1" dirty="0" err="1"/>
              <a:t>zmenách</a:t>
            </a:r>
            <a:r>
              <a:rPr lang="en-US" b="1" dirty="0"/>
              <a:t> </a:t>
            </a:r>
            <a:r>
              <a:rPr lang="en-US" b="1" dirty="0" err="1"/>
              <a:t>štruktúry</a:t>
            </a:r>
            <a:r>
              <a:rPr lang="en-US" b="1" dirty="0"/>
              <a:t> </a:t>
            </a:r>
            <a:r>
              <a:rPr lang="en-US" b="1" dirty="0" err="1" smtClean="0"/>
              <a:t>mozgu</a:t>
            </a:r>
            <a:r>
              <a:rPr lang="en-US" b="1" dirty="0" smtClean="0"/>
              <a:t>, </a:t>
            </a:r>
            <a:r>
              <a:rPr lang="en-US" b="1" dirty="0" err="1" smtClean="0"/>
              <a:t>ktoré</a:t>
            </a:r>
            <a:r>
              <a:rPr lang="en-US" b="1" dirty="0" smtClean="0"/>
              <a:t> </a:t>
            </a:r>
            <a:r>
              <a:rPr lang="en-US" b="1" dirty="0" err="1"/>
              <a:t>majú</a:t>
            </a:r>
            <a:r>
              <a:rPr lang="en-US" b="1" dirty="0"/>
              <a:t> </a:t>
            </a:r>
            <a:r>
              <a:rPr lang="en-US" b="1" dirty="0" err="1"/>
              <a:t>dočinenia</a:t>
            </a:r>
            <a:r>
              <a:rPr lang="en-US" b="1" dirty="0"/>
              <a:t>  s </a:t>
            </a:r>
            <a:r>
              <a:rPr lang="en-US" b="1" dirty="0" err="1"/>
              <a:t>aspektmi</a:t>
            </a:r>
            <a:r>
              <a:rPr lang="en-US" b="1" dirty="0"/>
              <a:t> </a:t>
            </a:r>
            <a:r>
              <a:rPr lang="en-US" b="1" dirty="0" err="1"/>
              <a:t>logickej</a:t>
            </a:r>
            <a:r>
              <a:rPr lang="en-US" b="1" dirty="0"/>
              <a:t> </a:t>
            </a:r>
            <a:r>
              <a:rPr lang="en-US" b="1" dirty="0" err="1"/>
              <a:t>analýzy</a:t>
            </a:r>
            <a:r>
              <a:rPr lang="en-US" b="1" dirty="0"/>
              <a:t>  a </a:t>
            </a:r>
            <a:r>
              <a:rPr lang="en-US" b="1" dirty="0" err="1"/>
              <a:t>vývinu</a:t>
            </a:r>
            <a:r>
              <a:rPr lang="en-US" b="1" dirty="0"/>
              <a:t> </a:t>
            </a:r>
            <a:r>
              <a:rPr lang="en-US" b="1" dirty="0" err="1"/>
              <a:t>myslenia</a:t>
            </a:r>
            <a:r>
              <a:rPr lang="en-US" b="1" dirty="0"/>
              <a:t>, </a:t>
            </a:r>
            <a:r>
              <a:rPr lang="en-US" b="1" dirty="0" err="1"/>
              <a:t>zahrňujúc</a:t>
            </a:r>
            <a:r>
              <a:rPr lang="en-US" b="1" dirty="0"/>
              <a:t> </a:t>
            </a:r>
            <a:r>
              <a:rPr lang="en-US" b="1" dirty="0" err="1" smtClean="0"/>
              <a:t>reč</a:t>
            </a:r>
            <a:r>
              <a:rPr lang="en-US" b="1" dirty="0" smtClean="0"/>
              <a:t> a </a:t>
            </a:r>
            <a:r>
              <a:rPr lang="en-US" b="1" dirty="0" err="1" smtClean="0"/>
              <a:t>rozvoj</a:t>
            </a:r>
            <a:r>
              <a:rPr lang="en-US" b="1" dirty="0" smtClean="0"/>
              <a:t> </a:t>
            </a:r>
            <a:r>
              <a:rPr lang="en-US" b="1" dirty="0" err="1" smtClean="0"/>
              <a:t>centier</a:t>
            </a:r>
            <a:r>
              <a:rPr lang="en-US" b="1" dirty="0" smtClean="0"/>
              <a:t>  </a:t>
            </a:r>
            <a:r>
              <a:rPr lang="en-US" b="1" dirty="0"/>
              <a:t>pre </a:t>
            </a:r>
            <a:r>
              <a:rPr lang="en-US" b="1" dirty="0" err="1"/>
              <a:t>rozličné</a:t>
            </a:r>
            <a:r>
              <a:rPr lang="en-US" b="1" dirty="0"/>
              <a:t> </a:t>
            </a:r>
            <a:r>
              <a:rPr lang="en-US" b="1" dirty="0" err="1"/>
              <a:t>vizuálne</a:t>
            </a:r>
            <a:r>
              <a:rPr lang="en-US" b="1" dirty="0"/>
              <a:t> a </a:t>
            </a:r>
            <a:r>
              <a:rPr lang="en-US" b="1" dirty="0" err="1"/>
              <a:t>umelecké</a:t>
            </a:r>
            <a:r>
              <a:rPr lang="en-US" b="1" dirty="0"/>
              <a:t> </a:t>
            </a:r>
            <a:r>
              <a:rPr lang="en-US" b="1" dirty="0" err="1"/>
              <a:t>zručnosti</a:t>
            </a:r>
            <a:r>
              <a:rPr lang="en-US" b="1" dirty="0"/>
              <a:t>, </a:t>
            </a:r>
            <a:r>
              <a:rPr lang="en-US" b="1" dirty="0" err="1"/>
              <a:t>vrátane</a:t>
            </a:r>
            <a:r>
              <a:rPr lang="en-US" b="1" dirty="0"/>
              <a:t> </a:t>
            </a:r>
            <a:r>
              <a:rPr lang="en-US" b="1" dirty="0" err="1"/>
              <a:t>rozoznávania</a:t>
            </a:r>
            <a:r>
              <a:rPr lang="en-US" b="1" dirty="0"/>
              <a:t> </a:t>
            </a:r>
            <a:r>
              <a:rPr lang="en-US" b="1" dirty="0" err="1"/>
              <a:t>tvárí</a:t>
            </a:r>
            <a:r>
              <a:rPr lang="en-US" b="1" dirty="0"/>
              <a:t>, </a:t>
            </a:r>
            <a:r>
              <a:rPr lang="en-US" b="1" dirty="0" err="1"/>
              <a:t>priestorovú</a:t>
            </a:r>
            <a:r>
              <a:rPr lang="en-US" b="1" dirty="0"/>
              <a:t> </a:t>
            </a:r>
            <a:r>
              <a:rPr lang="en-US" b="1" dirty="0" err="1"/>
              <a:t>percepciu</a:t>
            </a:r>
            <a:r>
              <a:rPr lang="en-US" b="1" dirty="0"/>
              <a:t>, </a:t>
            </a:r>
            <a:r>
              <a:rPr lang="en-US" b="1" dirty="0" err="1"/>
              <a:t>reakciu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hudbu</a:t>
            </a:r>
            <a:r>
              <a:rPr lang="en-US" b="1" dirty="0"/>
              <a:t> a </a:t>
            </a:r>
            <a:r>
              <a:rPr lang="en-US" b="1" dirty="0" smtClean="0"/>
              <a:t>pod. </a:t>
            </a:r>
            <a:endParaRPr lang="en-US" b="1" dirty="0"/>
          </a:p>
          <a:p>
            <a:pPr>
              <a:buFontTx/>
              <a:buChar char="-"/>
            </a:pPr>
            <a:r>
              <a:rPr lang="en-US" dirty="0" err="1" smtClean="0"/>
              <a:t>Vývin</a:t>
            </a:r>
            <a:r>
              <a:rPr lang="en-US" dirty="0" smtClean="0"/>
              <a:t> </a:t>
            </a:r>
            <a:r>
              <a:rPr lang="en-US" dirty="0" err="1"/>
              <a:t>mnohých</a:t>
            </a:r>
            <a:r>
              <a:rPr lang="en-US" dirty="0"/>
              <a:t> </a:t>
            </a:r>
            <a:r>
              <a:rPr lang="en-US" dirty="0" err="1"/>
              <a:t>kognitívnych</a:t>
            </a:r>
            <a:r>
              <a:rPr lang="en-US" dirty="0"/>
              <a:t> </a:t>
            </a:r>
            <a:r>
              <a:rPr lang="en-US" dirty="0" err="1"/>
              <a:t>procesov</a:t>
            </a:r>
            <a:r>
              <a:rPr lang="en-US" dirty="0"/>
              <a:t> je </a:t>
            </a:r>
            <a:r>
              <a:rPr lang="en-US" dirty="0" err="1"/>
              <a:t>závislý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funkčnej</a:t>
            </a:r>
            <a:r>
              <a:rPr lang="en-US" dirty="0"/>
              <a:t> </a:t>
            </a:r>
            <a:r>
              <a:rPr lang="en-US" dirty="0" err="1"/>
              <a:t>spolupráci</a:t>
            </a:r>
            <a:r>
              <a:rPr lang="en-US" dirty="0"/>
              <a:t> </a:t>
            </a:r>
            <a:r>
              <a:rPr lang="en-US" dirty="0" err="1"/>
              <a:t>oboch</a:t>
            </a:r>
            <a:r>
              <a:rPr lang="en-US" dirty="0"/>
              <a:t> </a:t>
            </a:r>
            <a:r>
              <a:rPr lang="en-US" dirty="0" err="1"/>
              <a:t>mozgových</a:t>
            </a:r>
            <a:r>
              <a:rPr lang="en-US" dirty="0"/>
              <a:t> </a:t>
            </a:r>
            <a:r>
              <a:rPr lang="en-US" dirty="0" err="1"/>
              <a:t>hemisfér</a:t>
            </a:r>
            <a:r>
              <a:rPr lang="en-US" dirty="0"/>
              <a:t>. </a:t>
            </a:r>
          </a:p>
          <a:p>
            <a:r>
              <a:rPr lang="en-US" b="1" dirty="0" smtClean="0"/>
              <a:t>V </a:t>
            </a:r>
            <a:r>
              <a:rPr lang="en-US" b="1" dirty="0" err="1"/>
              <a:t>raste</a:t>
            </a:r>
            <a:r>
              <a:rPr lang="en-US" b="1" dirty="0"/>
              <a:t> a </a:t>
            </a:r>
            <a:r>
              <a:rPr lang="en-US" b="1" dirty="0" err="1"/>
              <a:t>vývine</a:t>
            </a:r>
            <a:r>
              <a:rPr lang="en-US" b="1" dirty="0"/>
              <a:t> </a:t>
            </a:r>
            <a:r>
              <a:rPr lang="en-US" b="1" dirty="0" err="1"/>
              <a:t>neurónov</a:t>
            </a:r>
            <a:r>
              <a:rPr lang="en-US" b="1" dirty="0"/>
              <a:t> a </a:t>
            </a:r>
            <a:r>
              <a:rPr lang="en-US" b="1" dirty="0" err="1"/>
              <a:t>ich</a:t>
            </a:r>
            <a:r>
              <a:rPr lang="en-US" b="1" dirty="0"/>
              <a:t> </a:t>
            </a:r>
            <a:r>
              <a:rPr lang="en-US" b="1" dirty="0" err="1"/>
              <a:t>vzájomnom</a:t>
            </a:r>
            <a:r>
              <a:rPr lang="en-US" b="1" dirty="0"/>
              <a:t> </a:t>
            </a:r>
            <a:r>
              <a:rPr lang="en-US" b="1" dirty="0" err="1"/>
              <a:t>prepojení</a:t>
            </a:r>
            <a:r>
              <a:rPr lang="en-US" b="1" dirty="0"/>
              <a:t>, </a:t>
            </a:r>
            <a:r>
              <a:rPr lang="en-US" b="1" dirty="0" err="1"/>
              <a:t>čo</a:t>
            </a:r>
            <a:r>
              <a:rPr lang="en-US" b="1" dirty="0"/>
              <a:t> </a:t>
            </a:r>
            <a:r>
              <a:rPr lang="en-US" b="1" dirty="0" err="1"/>
              <a:t>ovplyvňuje</a:t>
            </a:r>
            <a:r>
              <a:rPr lang="en-US" b="1" dirty="0"/>
              <a:t> </a:t>
            </a:r>
            <a:r>
              <a:rPr lang="en-US" b="1" dirty="0" err="1"/>
              <a:t>rozvoj</a:t>
            </a:r>
            <a:r>
              <a:rPr lang="en-US" b="1" dirty="0"/>
              <a:t> </a:t>
            </a:r>
            <a:r>
              <a:rPr lang="en-US" b="1" dirty="0" err="1"/>
              <a:t>vizuálnej</a:t>
            </a:r>
            <a:r>
              <a:rPr lang="en-US" b="1" dirty="0"/>
              <a:t> </a:t>
            </a:r>
            <a:r>
              <a:rPr lang="en-US" b="1" dirty="0" err="1"/>
              <a:t>integrácie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78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Dozrievanie</a:t>
            </a:r>
            <a:r>
              <a:rPr lang="en-US" b="1" dirty="0" smtClean="0"/>
              <a:t> </a:t>
            </a:r>
            <a:r>
              <a:rPr lang="en-US" b="1" dirty="0" err="1" smtClean="0"/>
              <a:t>mozgu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je </a:t>
            </a:r>
            <a:r>
              <a:rPr lang="en-US" b="1" dirty="0" err="1" smtClean="0"/>
              <a:t>základom</a:t>
            </a:r>
            <a:r>
              <a:rPr lang="en-US" b="1" dirty="0" smtClean="0"/>
              <a:t> </a:t>
            </a:r>
            <a:r>
              <a:rPr lang="en-US" b="1" dirty="0" err="1" smtClean="0"/>
              <a:t>zlepšenia</a:t>
            </a:r>
            <a:r>
              <a:rPr lang="en-US" b="1" dirty="0" smtClean="0"/>
              <a:t> </a:t>
            </a:r>
            <a:r>
              <a:rPr lang="en-US" b="1" dirty="0" err="1" smtClean="0"/>
              <a:t>vizuálnej</a:t>
            </a:r>
            <a:r>
              <a:rPr lang="en-US" b="1" dirty="0" smtClean="0"/>
              <a:t> </a:t>
            </a:r>
            <a:r>
              <a:rPr lang="en-US" b="1" dirty="0" err="1" smtClean="0"/>
              <a:t>schopnosti</a:t>
            </a:r>
            <a:r>
              <a:rPr lang="en-US" b="1" dirty="0" smtClean="0"/>
              <a:t> v </a:t>
            </a:r>
            <a:r>
              <a:rPr lang="en-US" b="1" dirty="0" err="1" smtClean="0"/>
              <a:t>predškolskom</a:t>
            </a:r>
            <a:r>
              <a:rPr lang="en-US" b="1" dirty="0" smtClean="0"/>
              <a:t> </a:t>
            </a:r>
            <a:r>
              <a:rPr lang="en-US" b="1" dirty="0" err="1" smtClean="0"/>
              <a:t>období</a:t>
            </a:r>
            <a:r>
              <a:rPr lang="en-US" b="1" dirty="0" smtClean="0"/>
              <a:t>. </a:t>
            </a:r>
          </a:p>
          <a:p>
            <a:pPr>
              <a:buFont typeface="Calibri" panose="020F0502020204030204" pitchFamily="34" charset="0"/>
              <a:buChar char="₋"/>
            </a:pPr>
            <a:r>
              <a:rPr lang="en-US" dirty="0" err="1"/>
              <a:t>v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veku</a:t>
            </a:r>
            <a:r>
              <a:rPr lang="en-US" dirty="0" smtClean="0"/>
              <a:t> 6 </a:t>
            </a:r>
            <a:r>
              <a:rPr lang="en-US" dirty="0" err="1" smtClean="0"/>
              <a:t>rokov</a:t>
            </a:r>
            <a:r>
              <a:rPr lang="en-US" dirty="0" smtClean="0"/>
              <a:t> je </a:t>
            </a:r>
            <a:r>
              <a:rPr lang="en-US" dirty="0" err="1" smtClean="0"/>
              <a:t>väčšina</a:t>
            </a:r>
            <a:r>
              <a:rPr lang="en-US" dirty="0" smtClean="0"/>
              <a:t> </a:t>
            </a:r>
            <a:r>
              <a:rPr lang="en-US" dirty="0" err="1" smtClean="0"/>
              <a:t>detí</a:t>
            </a:r>
            <a:r>
              <a:rPr lang="en-US" dirty="0" smtClean="0"/>
              <a:t> </a:t>
            </a:r>
            <a:r>
              <a:rPr lang="en-US" dirty="0" err="1" smtClean="0"/>
              <a:t>schopná</a:t>
            </a:r>
            <a:r>
              <a:rPr lang="en-US" dirty="0" smtClean="0"/>
              <a:t> </a:t>
            </a:r>
            <a:r>
              <a:rPr lang="en-US" dirty="0" err="1" smtClean="0"/>
              <a:t>rozlišovať</a:t>
            </a:r>
            <a:r>
              <a:rPr lang="en-US" dirty="0" smtClean="0"/>
              <a:t> </a:t>
            </a:r>
            <a:r>
              <a:rPr lang="en-US" dirty="0" err="1" smtClean="0"/>
              <a:t>smer</a:t>
            </a:r>
            <a:r>
              <a:rPr lang="en-US" dirty="0" smtClean="0"/>
              <a:t> </a:t>
            </a:r>
            <a:r>
              <a:rPr lang="en-US" dirty="0" err="1" smtClean="0"/>
              <a:t>hore</a:t>
            </a:r>
            <a:r>
              <a:rPr lang="en-US" dirty="0" smtClean="0"/>
              <a:t> a </a:t>
            </a:r>
            <a:r>
              <a:rPr lang="en-US" dirty="0" err="1" smtClean="0"/>
              <a:t>dolu</a:t>
            </a:r>
            <a:r>
              <a:rPr lang="en-US" dirty="0" smtClean="0"/>
              <a:t>, </a:t>
            </a:r>
            <a:r>
              <a:rPr lang="en-US" dirty="0" err="1" smtClean="0"/>
              <a:t>neskôr</a:t>
            </a:r>
            <a:r>
              <a:rPr lang="en-US" dirty="0" smtClean="0"/>
              <a:t> </a:t>
            </a:r>
            <a:r>
              <a:rPr lang="en-US" dirty="0" err="1" smtClean="0"/>
              <a:t>smer</a:t>
            </a:r>
            <a:r>
              <a:rPr lang="en-US" dirty="0" smtClean="0"/>
              <a:t> </a:t>
            </a:r>
            <a:r>
              <a:rPr lang="en-US" dirty="0" err="1" smtClean="0"/>
              <a:t>vpravo</a:t>
            </a:r>
            <a:r>
              <a:rPr lang="en-US" dirty="0" smtClean="0"/>
              <a:t> a </a:t>
            </a:r>
            <a:r>
              <a:rPr lang="en-US" dirty="0" err="1" smtClean="0"/>
              <a:t>vľavo</a:t>
            </a:r>
            <a:r>
              <a:rPr lang="en-US" dirty="0" smtClean="0"/>
              <a:t>. </a:t>
            </a:r>
          </a:p>
          <a:p>
            <a:pPr>
              <a:buFont typeface="Calibri" panose="020F0502020204030204" pitchFamily="34" charset="0"/>
              <a:buChar char="₋"/>
            </a:pPr>
            <a:r>
              <a:rPr lang="en-US" dirty="0" err="1"/>
              <a:t>s</a:t>
            </a:r>
            <a:r>
              <a:rPr lang="en-US" dirty="0" err="1" smtClean="0"/>
              <a:t>chopnosť</a:t>
            </a:r>
            <a:r>
              <a:rPr lang="en-US" dirty="0" smtClean="0"/>
              <a:t> </a:t>
            </a:r>
            <a:r>
              <a:rPr lang="en-US" dirty="0" err="1" smtClean="0"/>
              <a:t>pravo-ľavej</a:t>
            </a:r>
            <a:r>
              <a:rPr lang="en-US" dirty="0" smtClean="0"/>
              <a:t> </a:t>
            </a:r>
            <a:r>
              <a:rPr lang="en-US" dirty="0" err="1" smtClean="0"/>
              <a:t>lokalizácie</a:t>
            </a:r>
            <a:r>
              <a:rPr lang="en-US" dirty="0" smtClean="0"/>
              <a:t> </a:t>
            </a:r>
            <a:r>
              <a:rPr lang="en-US" dirty="0" err="1" smtClean="0"/>
              <a:t>závisí</a:t>
            </a:r>
            <a:r>
              <a:rPr lang="en-US" dirty="0" smtClean="0"/>
              <a:t> od </a:t>
            </a:r>
            <a:r>
              <a:rPr lang="en-US" dirty="0" err="1" smtClean="0"/>
              <a:t>zrelosti</a:t>
            </a:r>
            <a:r>
              <a:rPr lang="en-US" dirty="0" smtClean="0"/>
              <a:t> </a:t>
            </a:r>
            <a:r>
              <a:rPr lang="en-US" dirty="0" err="1" smtClean="0"/>
              <a:t>pravej</a:t>
            </a:r>
            <a:r>
              <a:rPr lang="en-US" dirty="0" smtClean="0"/>
              <a:t> </a:t>
            </a:r>
            <a:r>
              <a:rPr lang="en-US" dirty="0" err="1" smtClean="0"/>
              <a:t>mozgovej</a:t>
            </a:r>
            <a:r>
              <a:rPr lang="en-US" dirty="0" smtClean="0"/>
              <a:t> </a:t>
            </a:r>
            <a:r>
              <a:rPr lang="en-US" dirty="0" err="1" smtClean="0"/>
              <a:t>hemisféry</a:t>
            </a:r>
            <a:r>
              <a:rPr lang="en-US" dirty="0" smtClean="0"/>
              <a:t>. </a:t>
            </a:r>
            <a:endParaRPr lang="en-US" dirty="0"/>
          </a:p>
          <a:p>
            <a:pPr>
              <a:buFont typeface="Calibri" panose="020F0502020204030204" pitchFamily="34" charset="0"/>
              <a:buChar char="₋"/>
            </a:pPr>
            <a:r>
              <a:rPr lang="en-US" dirty="0" err="1" smtClean="0"/>
              <a:t>deti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dostatočne</a:t>
            </a:r>
            <a:r>
              <a:rPr lang="en-US" dirty="0" smtClean="0"/>
              <a:t> </a:t>
            </a:r>
            <a:r>
              <a:rPr lang="en-US" dirty="0" err="1" smtClean="0"/>
              <a:t>zrelé</a:t>
            </a:r>
            <a:r>
              <a:rPr lang="en-US" dirty="0" smtClean="0"/>
              <a:t>,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schopné</a:t>
            </a:r>
            <a:r>
              <a:rPr lang="en-US" dirty="0" smtClean="0"/>
              <a:t> </a:t>
            </a:r>
            <a:r>
              <a:rPr lang="en-US" dirty="0" err="1" smtClean="0"/>
              <a:t>rozlišovať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tvarovo</a:t>
            </a:r>
            <a:r>
              <a:rPr lang="en-US" dirty="0" smtClean="0"/>
              <a:t> </a:t>
            </a:r>
            <a:r>
              <a:rPr lang="en-US" dirty="0" err="1" smtClean="0"/>
              <a:t>podobnými</a:t>
            </a:r>
            <a:r>
              <a:rPr lang="en-US" dirty="0" smtClean="0"/>
              <a:t> </a:t>
            </a:r>
            <a:r>
              <a:rPr lang="en-US" dirty="0" err="1" smtClean="0"/>
              <a:t>písmenami</a:t>
            </a:r>
            <a:r>
              <a:rPr lang="en-US" dirty="0" smtClean="0"/>
              <a:t>, </a:t>
            </a:r>
            <a:r>
              <a:rPr lang="en-US" dirty="0" err="1" smtClean="0"/>
              <a:t>napr</a:t>
            </a:r>
            <a:r>
              <a:rPr lang="en-US" dirty="0" smtClean="0"/>
              <a:t>. p-b-d.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5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3. </a:t>
            </a:r>
            <a:r>
              <a:rPr lang="en-US" b="1" dirty="0" err="1" smtClean="0"/>
              <a:t>Mentálna</a:t>
            </a:r>
            <a:r>
              <a:rPr lang="en-US" b="1" dirty="0" smtClean="0"/>
              <a:t> </a:t>
            </a:r>
            <a:r>
              <a:rPr lang="en-US" b="1" dirty="0" err="1" smtClean="0"/>
              <a:t>spôsobilosť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yslenie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stáva</a:t>
            </a:r>
            <a:r>
              <a:rPr lang="en-US" dirty="0"/>
              <a:t> </a:t>
            </a:r>
            <a:r>
              <a:rPr lang="en-US" dirty="0" err="1"/>
              <a:t>analytickejším</a:t>
            </a:r>
            <a:r>
              <a:rPr lang="en-US" dirty="0"/>
              <a:t>, </a:t>
            </a:r>
            <a:r>
              <a:rPr lang="en-US" dirty="0" err="1"/>
              <a:t>zdokonaľuje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schopnosť</a:t>
            </a:r>
            <a:r>
              <a:rPr lang="en-US" dirty="0"/>
              <a:t> </a:t>
            </a:r>
            <a:r>
              <a:rPr lang="en-US" dirty="0" err="1"/>
              <a:t>vystihnúť</a:t>
            </a:r>
            <a:r>
              <a:rPr lang="en-US" dirty="0"/>
              <a:t> </a:t>
            </a:r>
            <a:r>
              <a:rPr lang="en-US" dirty="0" err="1"/>
              <a:t>podstatné</a:t>
            </a:r>
            <a:r>
              <a:rPr lang="en-US" dirty="0"/>
              <a:t> </a:t>
            </a:r>
            <a:r>
              <a:rPr lang="en-US" dirty="0" err="1"/>
              <a:t>znaky</a:t>
            </a:r>
            <a:r>
              <a:rPr lang="en-US" dirty="0"/>
              <a:t> a </a:t>
            </a:r>
            <a:r>
              <a:rPr lang="en-US" dirty="0" err="1"/>
              <a:t>vzťahy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javmi</a:t>
            </a:r>
            <a:r>
              <a:rPr lang="en-US" dirty="0"/>
              <a:t>, </a:t>
            </a:r>
            <a:r>
              <a:rPr lang="en-US" dirty="0" err="1"/>
              <a:t>schopnosť</a:t>
            </a:r>
            <a:r>
              <a:rPr lang="en-US" dirty="0"/>
              <a:t> </a:t>
            </a:r>
            <a:r>
              <a:rPr lang="en-US" dirty="0" err="1"/>
              <a:t>reprodukovať</a:t>
            </a:r>
            <a:r>
              <a:rPr lang="en-US" dirty="0"/>
              <a:t> </a:t>
            </a:r>
            <a:r>
              <a:rPr lang="en-US" dirty="0" err="1"/>
              <a:t>predlohu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Obohacuje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slovná</a:t>
            </a:r>
            <a:r>
              <a:rPr lang="en-US" dirty="0"/>
              <a:t> </a:t>
            </a:r>
            <a:r>
              <a:rPr lang="en-US" dirty="0" err="1"/>
              <a:t>zásoba</a:t>
            </a:r>
            <a:r>
              <a:rPr lang="en-US" dirty="0"/>
              <a:t> </a:t>
            </a:r>
            <a:r>
              <a:rPr lang="en-US" dirty="0" err="1"/>
              <a:t>dieťaťa</a:t>
            </a:r>
            <a:r>
              <a:rPr lang="en-US" dirty="0"/>
              <a:t> a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obsah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Začína</a:t>
            </a:r>
            <a:r>
              <a:rPr lang="en-US" dirty="0" smtClean="0"/>
              <a:t> </a:t>
            </a:r>
            <a:r>
              <a:rPr lang="en-US" dirty="0" err="1"/>
              <a:t>spontánny</a:t>
            </a:r>
            <a:r>
              <a:rPr lang="en-US" dirty="0"/>
              <a:t> </a:t>
            </a:r>
            <a:r>
              <a:rPr lang="en-US" dirty="0" err="1"/>
              <a:t>záujem</a:t>
            </a:r>
            <a:r>
              <a:rPr lang="en-US" dirty="0"/>
              <a:t> o </a:t>
            </a:r>
            <a:r>
              <a:rPr lang="en-US" dirty="0" err="1"/>
              <a:t>číslice</a:t>
            </a:r>
            <a:r>
              <a:rPr lang="en-US" dirty="0"/>
              <a:t> a </a:t>
            </a:r>
            <a:r>
              <a:rPr lang="en-US" dirty="0" err="1"/>
              <a:t>písmená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Dochádza</a:t>
            </a:r>
            <a:r>
              <a:rPr lang="en-US" dirty="0" smtClean="0"/>
              <a:t> </a:t>
            </a:r>
            <a:r>
              <a:rPr lang="en-US" dirty="0"/>
              <a:t>k </a:t>
            </a:r>
            <a:r>
              <a:rPr lang="en-US" dirty="0" err="1"/>
              <a:t>diferencovanejšiemu</a:t>
            </a:r>
            <a:r>
              <a:rPr lang="en-US" dirty="0"/>
              <a:t> </a:t>
            </a:r>
            <a:r>
              <a:rPr lang="en-US" dirty="0" err="1"/>
              <a:t>vývinu</a:t>
            </a:r>
            <a:r>
              <a:rPr lang="en-US" dirty="0"/>
              <a:t> v </a:t>
            </a:r>
            <a:r>
              <a:rPr lang="en-US" dirty="0" err="1"/>
              <a:t>základných</a:t>
            </a:r>
            <a:r>
              <a:rPr lang="en-US" dirty="0"/>
              <a:t> </a:t>
            </a:r>
            <a:r>
              <a:rPr lang="en-US" dirty="0" err="1"/>
              <a:t>duševných</a:t>
            </a:r>
            <a:r>
              <a:rPr lang="en-US" dirty="0"/>
              <a:t> </a:t>
            </a:r>
            <a:r>
              <a:rPr lang="en-US" dirty="0" err="1"/>
              <a:t>schopnostiach</a:t>
            </a:r>
            <a:r>
              <a:rPr lang="en-US" dirty="0"/>
              <a:t>, 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vizuálnej</a:t>
            </a:r>
            <a:r>
              <a:rPr lang="en-US" dirty="0"/>
              <a:t> a </a:t>
            </a:r>
            <a:r>
              <a:rPr lang="en-US" dirty="0" err="1"/>
              <a:t>sluchovej</a:t>
            </a:r>
            <a:r>
              <a:rPr lang="en-US" dirty="0"/>
              <a:t> </a:t>
            </a:r>
            <a:r>
              <a:rPr lang="en-US" dirty="0" err="1"/>
              <a:t>diferenciácii</a:t>
            </a:r>
            <a:r>
              <a:rPr lang="en-US" dirty="0"/>
              <a:t>, v </a:t>
            </a:r>
            <a:r>
              <a:rPr lang="en-US" dirty="0" err="1"/>
              <a:t>rozlišovaní</a:t>
            </a:r>
            <a:r>
              <a:rPr lang="en-US" dirty="0"/>
              <a:t> </a:t>
            </a:r>
            <a:r>
              <a:rPr lang="en-US" dirty="0" err="1"/>
              <a:t>tvaru</a:t>
            </a:r>
            <a:r>
              <a:rPr lang="en-US" dirty="0"/>
              <a:t> a </a:t>
            </a:r>
            <a:r>
              <a:rPr lang="en-US" dirty="0" err="1"/>
              <a:t>priestoru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v </a:t>
            </a:r>
            <a:r>
              <a:rPr lang="en-US" dirty="0" err="1"/>
              <a:t>rozvoji</a:t>
            </a:r>
            <a:r>
              <a:rPr lang="en-US" dirty="0"/>
              <a:t> </a:t>
            </a:r>
            <a:r>
              <a:rPr lang="en-US" dirty="0" err="1"/>
              <a:t>kauzálneho</a:t>
            </a:r>
            <a:r>
              <a:rPr lang="en-US" dirty="0"/>
              <a:t> </a:t>
            </a:r>
            <a:r>
              <a:rPr lang="en-US" dirty="0" err="1"/>
              <a:t>myslenia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7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4. </a:t>
            </a:r>
            <a:r>
              <a:rPr lang="en-US" b="1" dirty="0" err="1" smtClean="0"/>
              <a:t>Emocionálna</a:t>
            </a:r>
            <a:r>
              <a:rPr lang="en-US" b="1" dirty="0" smtClean="0"/>
              <a:t> </a:t>
            </a:r>
            <a:r>
              <a:rPr lang="en-US" b="1" dirty="0" err="1" smtClean="0"/>
              <a:t>zrelosť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de </a:t>
            </a:r>
            <a:r>
              <a:rPr lang="en-US" dirty="0"/>
              <a:t>o </a:t>
            </a:r>
            <a:r>
              <a:rPr lang="en-US" dirty="0" err="1"/>
              <a:t>dosiahnutie</a:t>
            </a:r>
            <a:r>
              <a:rPr lang="en-US" dirty="0"/>
              <a:t> </a:t>
            </a:r>
            <a:r>
              <a:rPr lang="en-US" dirty="0" err="1"/>
              <a:t>relatívnej</a:t>
            </a:r>
            <a:r>
              <a:rPr lang="en-US" dirty="0"/>
              <a:t>  </a:t>
            </a:r>
            <a:r>
              <a:rPr lang="en-US" dirty="0" err="1"/>
              <a:t>emocionálnej</a:t>
            </a:r>
            <a:r>
              <a:rPr lang="en-US" dirty="0"/>
              <a:t> stability, </a:t>
            </a:r>
            <a:r>
              <a:rPr lang="en-US" dirty="0" err="1"/>
              <a:t>ústup</a:t>
            </a:r>
            <a:r>
              <a:rPr lang="en-US" dirty="0"/>
              <a:t> od </a:t>
            </a:r>
            <a:r>
              <a:rPr lang="en-US" dirty="0" err="1"/>
              <a:t>impulzívnych</a:t>
            </a:r>
            <a:r>
              <a:rPr lang="en-US" dirty="0"/>
              <a:t> </a:t>
            </a:r>
            <a:r>
              <a:rPr lang="en-US" dirty="0" err="1"/>
              <a:t>reakcií</a:t>
            </a:r>
            <a:r>
              <a:rPr lang="en-US" dirty="0"/>
              <a:t> a </a:t>
            </a:r>
            <a:r>
              <a:rPr lang="en-US" dirty="0" err="1"/>
              <a:t>nadmernej</a:t>
            </a:r>
            <a:r>
              <a:rPr lang="en-US" dirty="0"/>
              <a:t> </a:t>
            </a:r>
            <a:r>
              <a:rPr lang="en-US" dirty="0" err="1"/>
              <a:t>vzrušivosti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Impulzívne</a:t>
            </a:r>
            <a:r>
              <a:rPr lang="en-US" dirty="0" smtClean="0"/>
              <a:t> </a:t>
            </a:r>
            <a:r>
              <a:rPr lang="en-US" dirty="0" err="1"/>
              <a:t>konanie</a:t>
            </a:r>
            <a:r>
              <a:rPr lang="en-US" dirty="0"/>
              <a:t>,  </a:t>
            </a:r>
            <a:r>
              <a:rPr lang="en-US" dirty="0" err="1"/>
              <a:t>citová</a:t>
            </a:r>
            <a:r>
              <a:rPr lang="en-US" dirty="0"/>
              <a:t> </a:t>
            </a:r>
            <a:r>
              <a:rPr lang="en-US" dirty="0" err="1"/>
              <a:t>labilita</a:t>
            </a:r>
            <a:r>
              <a:rPr lang="en-US" dirty="0"/>
              <a:t>, </a:t>
            </a:r>
            <a:r>
              <a:rPr lang="en-US" dirty="0" err="1"/>
              <a:t>precitlivenosť</a:t>
            </a:r>
            <a:r>
              <a:rPr lang="en-US" dirty="0"/>
              <a:t>, </a:t>
            </a:r>
            <a:r>
              <a:rPr lang="en-US" dirty="0" err="1"/>
              <a:t>plačlivosť</a:t>
            </a:r>
            <a:r>
              <a:rPr lang="en-US" dirty="0"/>
              <a:t>, </a:t>
            </a:r>
            <a:r>
              <a:rPr lang="en-US" dirty="0" err="1"/>
              <a:t>nesústredenosť</a:t>
            </a:r>
            <a:r>
              <a:rPr lang="en-US" dirty="0"/>
              <a:t>, </a:t>
            </a:r>
            <a:r>
              <a:rPr lang="en-US" dirty="0" err="1"/>
              <a:t>nesamostatnosť</a:t>
            </a:r>
            <a:r>
              <a:rPr lang="en-US" dirty="0"/>
              <a:t>, </a:t>
            </a:r>
            <a:r>
              <a:rPr lang="en-US" dirty="0" err="1"/>
              <a:t>vzdorovitosť</a:t>
            </a:r>
            <a:r>
              <a:rPr lang="en-US" dirty="0"/>
              <a:t> a </a:t>
            </a:r>
            <a:r>
              <a:rPr lang="en-US" dirty="0" err="1"/>
              <a:t>agresivita</a:t>
            </a:r>
            <a:r>
              <a:rPr lang="en-US" dirty="0"/>
              <a:t> patria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znaky</a:t>
            </a:r>
            <a:r>
              <a:rPr lang="en-US" dirty="0"/>
              <a:t>  </a:t>
            </a:r>
            <a:r>
              <a:rPr lang="en-US" dirty="0" err="1"/>
              <a:t>nespôsobilosti</a:t>
            </a:r>
            <a:r>
              <a:rPr lang="en-US" dirty="0"/>
              <a:t> pre </a:t>
            </a:r>
            <a:r>
              <a:rPr lang="en-US" dirty="0" err="1"/>
              <a:t>školu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56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5. </a:t>
            </a:r>
            <a:r>
              <a:rPr lang="en-US" b="1" dirty="0" err="1" smtClean="0"/>
              <a:t>Sociálna</a:t>
            </a:r>
            <a:r>
              <a:rPr lang="en-US" b="1" dirty="0" smtClean="0"/>
              <a:t> </a:t>
            </a:r>
            <a:r>
              <a:rPr lang="en-US" b="1" dirty="0" err="1" smtClean="0"/>
              <a:t>zrelosť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redpokladá</a:t>
            </a:r>
            <a:r>
              <a:rPr lang="en-US" dirty="0" smtClean="0"/>
              <a:t> </a:t>
            </a:r>
            <a:r>
              <a:rPr lang="en-US" dirty="0" err="1"/>
              <a:t>vyvinutú</a:t>
            </a:r>
            <a:r>
              <a:rPr lang="en-US" dirty="0"/>
              <a:t> </a:t>
            </a:r>
            <a:r>
              <a:rPr lang="en-US" dirty="0" err="1"/>
              <a:t>potrebu</a:t>
            </a:r>
            <a:r>
              <a:rPr lang="en-US" dirty="0"/>
              <a:t> </a:t>
            </a:r>
            <a:r>
              <a:rPr lang="en-US" dirty="0" err="1"/>
              <a:t>dieťaťa</a:t>
            </a:r>
            <a:r>
              <a:rPr lang="en-US" dirty="0"/>
              <a:t> </a:t>
            </a:r>
            <a:r>
              <a:rPr lang="en-US" dirty="0" err="1"/>
              <a:t>stretávať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s </a:t>
            </a:r>
            <a:r>
              <a:rPr lang="en-US" dirty="0" err="1"/>
              <a:t>inými</a:t>
            </a:r>
            <a:r>
              <a:rPr lang="en-US" dirty="0"/>
              <a:t> </a:t>
            </a:r>
            <a:r>
              <a:rPr lang="en-US" dirty="0" err="1"/>
              <a:t>deťmi</a:t>
            </a:r>
            <a:r>
              <a:rPr lang="en-US" dirty="0"/>
              <a:t>, </a:t>
            </a:r>
            <a:r>
              <a:rPr lang="en-US" dirty="0" err="1"/>
              <a:t>rovesníkmi</a:t>
            </a:r>
            <a:r>
              <a:rPr lang="en-US" dirty="0"/>
              <a:t>, </a:t>
            </a:r>
            <a:r>
              <a:rPr lang="en-US" dirty="0" err="1"/>
              <a:t>schopnosť</a:t>
            </a:r>
            <a:r>
              <a:rPr lang="en-US" dirty="0"/>
              <a:t> </a:t>
            </a:r>
            <a:r>
              <a:rPr lang="en-US" dirty="0" err="1"/>
              <a:t>podriadiť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zásadám</a:t>
            </a:r>
            <a:r>
              <a:rPr lang="en-US" dirty="0"/>
              <a:t> a </a:t>
            </a:r>
            <a:r>
              <a:rPr lang="en-US" dirty="0" err="1"/>
              <a:t>záujmom</a:t>
            </a:r>
            <a:r>
              <a:rPr lang="en-US" dirty="0"/>
              <a:t> </a:t>
            </a:r>
            <a:r>
              <a:rPr lang="en-US" dirty="0" err="1"/>
              <a:t>detských</a:t>
            </a:r>
            <a:r>
              <a:rPr lang="en-US" dirty="0"/>
              <a:t> </a:t>
            </a:r>
            <a:r>
              <a:rPr lang="en-US" dirty="0" err="1"/>
              <a:t>skupín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Dieťa</a:t>
            </a:r>
            <a:r>
              <a:rPr lang="en-US" dirty="0" smtClean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dostatočne</a:t>
            </a:r>
            <a:r>
              <a:rPr lang="en-US" dirty="0"/>
              <a:t> </a:t>
            </a:r>
            <a:r>
              <a:rPr lang="en-US" dirty="0" err="1"/>
              <a:t>samostatné</a:t>
            </a:r>
            <a:r>
              <a:rPr lang="en-US" dirty="0"/>
              <a:t> a </a:t>
            </a:r>
            <a:r>
              <a:rPr lang="en-US" dirty="0" err="1"/>
              <a:t>primerane</a:t>
            </a:r>
            <a:r>
              <a:rPr lang="en-US" dirty="0"/>
              <a:t> </a:t>
            </a:r>
            <a:r>
              <a:rPr lang="en-US" dirty="0" err="1"/>
              <a:t>svojmu</a:t>
            </a:r>
            <a:r>
              <a:rPr lang="en-US" dirty="0"/>
              <a:t> </a:t>
            </a:r>
            <a:r>
              <a:rPr lang="en-US" dirty="0" err="1"/>
              <a:t>veku</a:t>
            </a:r>
            <a:r>
              <a:rPr lang="en-US" dirty="0"/>
              <a:t> </a:t>
            </a:r>
            <a:r>
              <a:rPr lang="en-US" dirty="0" err="1"/>
              <a:t>nezávislé</a:t>
            </a:r>
            <a:r>
              <a:rPr lang="en-US" dirty="0"/>
              <a:t> od </a:t>
            </a:r>
            <a:r>
              <a:rPr lang="en-US" dirty="0" err="1"/>
              <a:t>rodičov</a:t>
            </a:r>
            <a:r>
              <a:rPr lang="en-US" dirty="0"/>
              <a:t>,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schopné</a:t>
            </a:r>
            <a:r>
              <a:rPr lang="en-US" dirty="0"/>
              <a:t> </a:t>
            </a:r>
            <a:r>
              <a:rPr lang="en-US" dirty="0" err="1"/>
              <a:t>prevziať</a:t>
            </a:r>
            <a:r>
              <a:rPr lang="en-US" dirty="0"/>
              <a:t> </a:t>
            </a:r>
            <a:r>
              <a:rPr lang="en-US" dirty="0" err="1"/>
              <a:t>patričnú</a:t>
            </a:r>
            <a:r>
              <a:rPr lang="en-US" dirty="0"/>
              <a:t> </a:t>
            </a:r>
            <a:r>
              <a:rPr lang="en-US" dirty="0" err="1"/>
              <a:t>zodpovednosť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konanie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plnenie</a:t>
            </a:r>
            <a:r>
              <a:rPr lang="en-US" dirty="0"/>
              <a:t> </a:t>
            </a:r>
            <a:r>
              <a:rPr lang="en-US" dirty="0" err="1"/>
              <a:t>školských</a:t>
            </a:r>
            <a:r>
              <a:rPr lang="en-US" dirty="0"/>
              <a:t> </a:t>
            </a:r>
            <a:r>
              <a:rPr lang="en-US" dirty="0" err="1"/>
              <a:t>povinností</a:t>
            </a:r>
            <a:r>
              <a:rPr lang="en-US" dirty="0"/>
              <a:t> a </a:t>
            </a:r>
            <a:r>
              <a:rPr lang="en-US" dirty="0" err="1"/>
              <a:t>prevziať</a:t>
            </a:r>
            <a:r>
              <a:rPr lang="en-US" dirty="0"/>
              <a:t> </a:t>
            </a:r>
            <a:r>
              <a:rPr lang="en-US" dirty="0" err="1"/>
              <a:t>rolu</a:t>
            </a:r>
            <a:r>
              <a:rPr lang="en-US" dirty="0"/>
              <a:t> </a:t>
            </a:r>
            <a:r>
              <a:rPr lang="en-US" dirty="0" err="1"/>
              <a:t>školáka</a:t>
            </a:r>
            <a:r>
              <a:rPr lang="en-US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9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6. </a:t>
            </a:r>
            <a:r>
              <a:rPr lang="en-US" b="1" dirty="0" err="1" smtClean="0"/>
              <a:t>Reč</a:t>
            </a:r>
            <a:r>
              <a:rPr lang="en-US" b="1" dirty="0" smtClean="0"/>
              <a:t>, </a:t>
            </a:r>
            <a:r>
              <a:rPr lang="en-US" b="1" dirty="0" err="1" smtClean="0"/>
              <a:t>sluchové</a:t>
            </a:r>
            <a:r>
              <a:rPr lang="en-US" b="1" dirty="0" smtClean="0"/>
              <a:t> </a:t>
            </a:r>
            <a:r>
              <a:rPr lang="en-US" b="1" dirty="0" err="1" smtClean="0"/>
              <a:t>vnímanie</a:t>
            </a:r>
            <a:r>
              <a:rPr lang="en-US" b="1" dirty="0" smtClean="0"/>
              <a:t> a </a:t>
            </a:r>
            <a:r>
              <a:rPr lang="en-US" b="1" dirty="0" err="1" smtClean="0"/>
              <a:t>fonologické</a:t>
            </a:r>
            <a:r>
              <a:rPr lang="en-US" b="1" dirty="0" smtClean="0"/>
              <a:t> </a:t>
            </a:r>
            <a:r>
              <a:rPr lang="en-US" b="1" dirty="0" err="1" smtClean="0"/>
              <a:t>uvedomovanie</a:t>
            </a:r>
            <a:r>
              <a:rPr lang="en-US" b="1" dirty="0" smtClean="0"/>
              <a:t>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Reč</a:t>
            </a:r>
            <a:r>
              <a:rPr lang="en-US" dirty="0"/>
              <a:t>  by </a:t>
            </a:r>
            <a:r>
              <a:rPr lang="en-US" dirty="0" err="1"/>
              <a:t>nemala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výrazne</a:t>
            </a:r>
            <a:r>
              <a:rPr lang="en-US" dirty="0"/>
              <a:t> </a:t>
            </a:r>
            <a:r>
              <a:rPr lang="en-US" dirty="0" err="1"/>
              <a:t>narušená</a:t>
            </a:r>
            <a:r>
              <a:rPr lang="en-US" dirty="0"/>
              <a:t>,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normy</a:t>
            </a:r>
            <a:r>
              <a:rPr lang="en-US" dirty="0"/>
              <a:t> je </a:t>
            </a:r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mierna</a:t>
            </a:r>
            <a:r>
              <a:rPr lang="en-US" dirty="0"/>
              <a:t> </a:t>
            </a:r>
            <a:r>
              <a:rPr lang="en-US" dirty="0" err="1"/>
              <a:t>dyslália</a:t>
            </a:r>
            <a:r>
              <a:rPr lang="en-US" dirty="0"/>
              <a:t> (</a:t>
            </a:r>
            <a:r>
              <a:rPr lang="en-US" dirty="0" err="1"/>
              <a:t>rotacizmus</a:t>
            </a:r>
            <a:r>
              <a:rPr lang="en-US" dirty="0"/>
              <a:t>, </a:t>
            </a:r>
            <a:r>
              <a:rPr lang="en-US" dirty="0" err="1"/>
              <a:t>sigmatizmus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err="1" smtClean="0"/>
              <a:t>Rečová</a:t>
            </a:r>
            <a:r>
              <a:rPr lang="en-US" dirty="0" smtClean="0"/>
              <a:t> </a:t>
            </a:r>
            <a:r>
              <a:rPr lang="en-US" dirty="0" err="1"/>
              <a:t>chyba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sprevádza</a:t>
            </a:r>
            <a:r>
              <a:rPr lang="en-US" dirty="0"/>
              <a:t>  </a:t>
            </a:r>
            <a:r>
              <a:rPr lang="en-US" dirty="0" err="1"/>
              <a:t>ťažkosti</a:t>
            </a:r>
            <a:r>
              <a:rPr lang="en-US" dirty="0"/>
              <a:t> v </a:t>
            </a:r>
            <a:r>
              <a:rPr lang="en-US" dirty="0" err="1"/>
              <a:t>čítaní</a:t>
            </a:r>
            <a:r>
              <a:rPr lang="en-US" dirty="0"/>
              <a:t> a </a:t>
            </a:r>
            <a:r>
              <a:rPr lang="en-US" dirty="0" err="1"/>
              <a:t>písaní</a:t>
            </a:r>
            <a:r>
              <a:rPr lang="en-US" dirty="0"/>
              <a:t>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javiť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dyslexia. </a:t>
            </a:r>
            <a:endParaRPr lang="en-US" dirty="0" smtClean="0"/>
          </a:p>
          <a:p>
            <a:r>
              <a:rPr lang="en-US" dirty="0" err="1" smtClean="0"/>
              <a:t>Primárne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potrebné</a:t>
            </a:r>
            <a:r>
              <a:rPr lang="en-US" dirty="0"/>
              <a:t> </a:t>
            </a:r>
            <a:r>
              <a:rPr lang="en-US" dirty="0" err="1"/>
              <a:t>logopedicky</a:t>
            </a:r>
            <a:r>
              <a:rPr lang="en-US" dirty="0"/>
              <a:t> </a:t>
            </a:r>
            <a:r>
              <a:rPr lang="en-US" dirty="0" err="1"/>
              <a:t>upraviť</a:t>
            </a:r>
            <a:r>
              <a:rPr lang="en-US" dirty="0"/>
              <a:t> </a:t>
            </a:r>
            <a:r>
              <a:rPr lang="en-US" dirty="0" err="1"/>
              <a:t>chybu</a:t>
            </a:r>
            <a:r>
              <a:rPr lang="en-US" dirty="0"/>
              <a:t> </a:t>
            </a:r>
            <a:r>
              <a:rPr lang="en-US" dirty="0" err="1"/>
              <a:t>reči</a:t>
            </a:r>
            <a:r>
              <a:rPr lang="en-US" dirty="0"/>
              <a:t>. </a:t>
            </a:r>
          </a:p>
          <a:p>
            <a:r>
              <a:rPr lang="en-US" dirty="0" err="1"/>
              <a:t>Fonologické</a:t>
            </a:r>
            <a:r>
              <a:rPr lang="en-US" dirty="0"/>
              <a:t> </a:t>
            </a:r>
            <a:r>
              <a:rPr lang="en-US" dirty="0" err="1"/>
              <a:t>uvedomovanie</a:t>
            </a:r>
            <a:r>
              <a:rPr lang="en-US" dirty="0"/>
              <a:t>  </a:t>
            </a:r>
            <a:r>
              <a:rPr lang="en-US" dirty="0" err="1"/>
              <a:t>dieťaťa</a:t>
            </a:r>
            <a:r>
              <a:rPr lang="en-US" dirty="0"/>
              <a:t> je </a:t>
            </a:r>
            <a:r>
              <a:rPr lang="en-US" dirty="0" err="1"/>
              <a:t>jeden</a:t>
            </a:r>
            <a:r>
              <a:rPr lang="en-US" dirty="0"/>
              <a:t> zo </a:t>
            </a:r>
            <a:r>
              <a:rPr lang="en-US" dirty="0" err="1"/>
              <a:t>základných</a:t>
            </a:r>
            <a:r>
              <a:rPr lang="en-US" dirty="0"/>
              <a:t> </a:t>
            </a:r>
            <a:r>
              <a:rPr lang="en-US" dirty="0" err="1"/>
              <a:t>predpokladov</a:t>
            </a:r>
            <a:r>
              <a:rPr lang="en-US" dirty="0"/>
              <a:t>, </a:t>
            </a:r>
            <a:r>
              <a:rPr lang="en-US" dirty="0" err="1"/>
              <a:t>vedúcich</a:t>
            </a:r>
            <a:r>
              <a:rPr lang="en-US" dirty="0"/>
              <a:t> k </a:t>
            </a:r>
            <a:r>
              <a:rPr lang="en-US" dirty="0" err="1"/>
              <a:t>rýchlemu</a:t>
            </a:r>
            <a:r>
              <a:rPr lang="en-US" dirty="0"/>
              <a:t> a </a:t>
            </a:r>
            <a:r>
              <a:rPr lang="en-US" dirty="0" err="1"/>
              <a:t>úspešnému</a:t>
            </a:r>
            <a:r>
              <a:rPr lang="en-US" dirty="0"/>
              <a:t> </a:t>
            </a:r>
            <a:r>
              <a:rPr lang="en-US" dirty="0" err="1"/>
              <a:t>zvládnutiu</a:t>
            </a:r>
            <a:r>
              <a:rPr lang="en-US" dirty="0"/>
              <a:t> </a:t>
            </a:r>
            <a:r>
              <a:rPr lang="en-US" dirty="0" err="1" smtClean="0"/>
              <a:t>čítania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Poznať</a:t>
            </a:r>
            <a:r>
              <a:rPr lang="en-US" dirty="0" smtClean="0"/>
              <a:t> </a:t>
            </a:r>
            <a:r>
              <a:rPr lang="en-US" dirty="0" err="1"/>
              <a:t>prvé</a:t>
            </a:r>
            <a:r>
              <a:rPr lang="en-US" dirty="0"/>
              <a:t>, </a:t>
            </a:r>
            <a:r>
              <a:rPr lang="en-US" dirty="0" err="1"/>
              <a:t>posledné</a:t>
            </a:r>
            <a:r>
              <a:rPr lang="en-US" dirty="0"/>
              <a:t> </a:t>
            </a:r>
            <a:r>
              <a:rPr lang="en-US" dirty="0" err="1"/>
              <a:t>písmeno</a:t>
            </a:r>
            <a:r>
              <a:rPr lang="en-US" dirty="0"/>
              <a:t> v </a:t>
            </a:r>
            <a:r>
              <a:rPr lang="en-US" dirty="0" err="1"/>
              <a:t>slove</a:t>
            </a:r>
            <a:r>
              <a:rPr lang="en-US" dirty="0"/>
              <a:t>, </a:t>
            </a:r>
            <a:r>
              <a:rPr lang="en-US" dirty="0" err="1"/>
              <a:t>syntéza</a:t>
            </a:r>
            <a:r>
              <a:rPr lang="en-US" dirty="0"/>
              <a:t> a </a:t>
            </a:r>
            <a:r>
              <a:rPr lang="en-US" dirty="0" err="1"/>
              <a:t>analýza</a:t>
            </a:r>
            <a:r>
              <a:rPr lang="en-US" dirty="0"/>
              <a:t>  </a:t>
            </a:r>
            <a:r>
              <a:rPr lang="en-US" dirty="0" err="1"/>
              <a:t>slov</a:t>
            </a:r>
            <a:r>
              <a:rPr lang="en-US" dirty="0"/>
              <a:t>, </a:t>
            </a:r>
            <a:r>
              <a:rPr lang="en-US" dirty="0" err="1"/>
              <a:t>rozklad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hlásky</a:t>
            </a:r>
            <a:r>
              <a:rPr lang="en-US" dirty="0"/>
              <a:t>, </a:t>
            </a:r>
            <a:r>
              <a:rPr lang="en-US" dirty="0" err="1"/>
              <a:t>skladanie</a:t>
            </a:r>
            <a:r>
              <a:rPr lang="en-US" dirty="0"/>
              <a:t> </a:t>
            </a:r>
            <a:r>
              <a:rPr lang="en-US" dirty="0" err="1"/>
              <a:t>slov</a:t>
            </a:r>
            <a:r>
              <a:rPr lang="en-US" dirty="0"/>
              <a:t> z </a:t>
            </a:r>
            <a:r>
              <a:rPr lang="en-US" dirty="0" err="1"/>
              <a:t>hlások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51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684</Words>
  <Application>Microsoft Office PowerPoint</Application>
  <PresentationFormat>Širokoúhlá obrazovka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Organika</vt:lpstr>
      <vt:lpstr>Školská zrelosť</vt:lpstr>
      <vt:lpstr>Školská zrelosť</vt:lpstr>
      <vt:lpstr>Kritériá a znaky školskej zrelosti  </vt:lpstr>
      <vt:lpstr>Dozrievanie mozgu sa prejavuje:  </vt:lpstr>
      <vt:lpstr>Dozrievanie mozgu</vt:lpstr>
      <vt:lpstr>3. Mentálna spôsobilosť</vt:lpstr>
      <vt:lpstr>4. Emocionálna zrelosť</vt:lpstr>
      <vt:lpstr>5. Sociálna zrelosť</vt:lpstr>
      <vt:lpstr>6. Reč, sluchové vnímanie a fonologické uvedomovanie  </vt:lpstr>
      <vt:lpstr>7. Rozvoj matematických schopností</vt:lpstr>
      <vt:lpstr>8. Grafomotorika, lateralita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Školská zrelosť a reč</dc:title>
  <dc:creator>Admin</dc:creator>
  <cp:lastModifiedBy>Admin</cp:lastModifiedBy>
  <cp:revision>4</cp:revision>
  <dcterms:created xsi:type="dcterms:W3CDTF">2020-03-29T12:13:51Z</dcterms:created>
  <dcterms:modified xsi:type="dcterms:W3CDTF">2020-03-29T12:33:27Z</dcterms:modified>
</cp:coreProperties>
</file>