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5E9CA8-1E6C-4E8D-A96D-8FE490EDC57A}" type="datetimeFigureOut">
              <a:rPr lang="sk-SK" smtClean="0"/>
              <a:pPr/>
              <a:t>14. 4. 2021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DABDAE-506E-4D05-BAB5-3CEC932F58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E9CA8-1E6C-4E8D-A96D-8FE490EDC57A}" type="datetimeFigureOut">
              <a:rPr lang="sk-SK" smtClean="0"/>
              <a:pPr/>
              <a:t>14. 4. 2021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BDAE-506E-4D05-BAB5-3CEC932F58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E9CA8-1E6C-4E8D-A96D-8FE490EDC57A}" type="datetimeFigureOut">
              <a:rPr lang="sk-SK" smtClean="0"/>
              <a:pPr/>
              <a:t>14. 4. 2021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BDAE-506E-4D05-BAB5-3CEC932F58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5E9CA8-1E6C-4E8D-A96D-8FE490EDC57A}" type="datetimeFigureOut">
              <a:rPr lang="sk-SK" smtClean="0"/>
              <a:pPr/>
              <a:t>14. 4. 2021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DABDAE-506E-4D05-BAB5-3CEC932F581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5E9CA8-1E6C-4E8D-A96D-8FE490EDC57A}" type="datetimeFigureOut">
              <a:rPr lang="sk-SK" smtClean="0"/>
              <a:pPr/>
              <a:t>14. 4. 2021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DABDAE-506E-4D05-BAB5-3CEC932F58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E9CA8-1E6C-4E8D-A96D-8FE490EDC57A}" type="datetimeFigureOut">
              <a:rPr lang="sk-SK" smtClean="0"/>
              <a:pPr/>
              <a:t>14. 4. 2021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BDAE-506E-4D05-BAB5-3CEC932F581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E9CA8-1E6C-4E8D-A96D-8FE490EDC57A}" type="datetimeFigureOut">
              <a:rPr lang="sk-SK" smtClean="0"/>
              <a:pPr/>
              <a:t>14. 4. 2021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BDAE-506E-4D05-BAB5-3CEC932F581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5E9CA8-1E6C-4E8D-A96D-8FE490EDC57A}" type="datetimeFigureOut">
              <a:rPr lang="sk-SK" smtClean="0"/>
              <a:pPr/>
              <a:t>14. 4. 2021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DABDAE-506E-4D05-BAB5-3CEC932F581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E9CA8-1E6C-4E8D-A96D-8FE490EDC57A}" type="datetimeFigureOut">
              <a:rPr lang="sk-SK" smtClean="0"/>
              <a:pPr/>
              <a:t>14. 4. 2021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BDAE-506E-4D05-BAB5-3CEC932F58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5E9CA8-1E6C-4E8D-A96D-8FE490EDC57A}" type="datetimeFigureOut">
              <a:rPr lang="sk-SK" smtClean="0"/>
              <a:pPr/>
              <a:t>14. 4. 2021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DABDAE-506E-4D05-BAB5-3CEC932F581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5E9CA8-1E6C-4E8D-A96D-8FE490EDC57A}" type="datetimeFigureOut">
              <a:rPr lang="sk-SK" smtClean="0"/>
              <a:pPr/>
              <a:t>14. 4. 2021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DABDAE-506E-4D05-BAB5-3CEC932F581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5E9CA8-1E6C-4E8D-A96D-8FE490EDC57A}" type="datetimeFigureOut">
              <a:rPr lang="sk-SK" smtClean="0"/>
              <a:pPr/>
              <a:t>14. 4. 2021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DABDAE-506E-4D05-BAB5-3CEC932F581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jazykovaporadna,sme.sk/" TargetMode="External"/><Relationship Id="rId2" Type="http://schemas.openxmlformats.org/officeDocument/2006/relationships/hyperlink" Target="http://www.juls.s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komposyt.sk/pre-ziakov/spravny-vyber-skoly-uspesna-kariera/preview-file/brozura-7vpucenia-press-995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Vývinové poruchy učenia </a:t>
            </a:r>
            <a:br>
              <a:rPr lang="sk-SK" dirty="0" smtClean="0"/>
            </a:br>
            <a:r>
              <a:rPr lang="sk-SK" dirty="0" smtClean="0"/>
              <a:t>rady pre rodičov a učiteľov stredná škola  – </a:t>
            </a:r>
            <a:r>
              <a:rPr lang="sk-SK" smtClean="0"/>
              <a:t>rodina  </a:t>
            </a:r>
            <a:r>
              <a:rPr lang="sk-SK" sz="2000" dirty="0" smtClean="0"/>
              <a:t>7</a:t>
            </a:r>
            <a:r>
              <a:rPr lang="sk-SK" sz="2000" smtClean="0"/>
              <a:t>.Časť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Centrum pedagogicko-psychologického poradenstva a prevencie Trebišov</a:t>
            </a:r>
          </a:p>
          <a:p>
            <a:r>
              <a:rPr lang="sk-SK" dirty="0" smtClean="0"/>
              <a:t>                                                            </a:t>
            </a:r>
            <a:r>
              <a:rPr lang="sk-SK" sz="1400" dirty="0" smtClean="0"/>
              <a:t>Mgr. Jaroslava </a:t>
            </a:r>
            <a:r>
              <a:rPr lang="sk-SK" sz="1400" dirty="0" err="1" smtClean="0"/>
              <a:t>Nitraiová</a:t>
            </a:r>
            <a:endParaRPr lang="sk-SK" sz="1400" dirty="0" smtClean="0"/>
          </a:p>
          <a:p>
            <a:r>
              <a:rPr lang="sk-SK" sz="1400" dirty="0" smtClean="0"/>
              <a:t>                                                                                    </a:t>
            </a:r>
            <a:r>
              <a:rPr lang="sk-SK" sz="1200" dirty="0" smtClean="0"/>
              <a:t>špeciálny pedagóg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Využitie moderných technológií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k-SK" sz="1600" dirty="0" smtClean="0"/>
              <a:t>Moderné technológie môžu veľmi uľahčiť prácu aj štúdium, častými pomocníkmi sú počítače a počítačové programy,</a:t>
            </a:r>
          </a:p>
          <a:p>
            <a:pPr algn="just"/>
            <a:r>
              <a:rPr lang="sk-SK" sz="1600" b="1" u="sng" dirty="0" smtClean="0"/>
              <a:t>Text to </a:t>
            </a:r>
            <a:r>
              <a:rPr lang="sk-SK" sz="1600" b="1" u="sng" dirty="0" err="1" smtClean="0"/>
              <a:t>speech</a:t>
            </a:r>
            <a:r>
              <a:rPr lang="sk-SK" sz="1600" b="1" u="sng" dirty="0" smtClean="0"/>
              <a:t> alebo Text do reči </a:t>
            </a:r>
          </a:p>
          <a:p>
            <a:pPr algn="just"/>
            <a:r>
              <a:rPr lang="sk-SK" sz="1600" dirty="0" smtClean="0"/>
              <a:t>dokážu prečítať texty v rôznych formátoch, pre čítanie textových materiálov v počítači sa osvedčuje </a:t>
            </a:r>
            <a:r>
              <a:rPr lang="sk-SK" sz="1600" b="1" dirty="0" err="1" smtClean="0"/>
              <a:t>Balabolka</a:t>
            </a:r>
            <a:r>
              <a:rPr lang="sk-SK" sz="1600" b="1" dirty="0" smtClean="0"/>
              <a:t>, </a:t>
            </a:r>
            <a:r>
              <a:rPr lang="sk-SK" sz="1600" b="1" dirty="0" err="1" smtClean="0"/>
              <a:t>Babelbar</a:t>
            </a:r>
            <a:r>
              <a:rPr lang="sk-SK" sz="1600" b="1" dirty="0" smtClean="0"/>
              <a:t>, </a:t>
            </a:r>
            <a:r>
              <a:rPr lang="sk-SK" sz="1600" b="1" dirty="0" err="1" smtClean="0"/>
              <a:t>Cloro</a:t>
            </a:r>
            <a:r>
              <a:rPr lang="sk-SK" sz="1600" b="1" dirty="0" smtClean="0"/>
              <a:t> </a:t>
            </a:r>
            <a:r>
              <a:rPr lang="sk-SK" sz="1600" b="1" dirty="0" err="1" smtClean="0"/>
              <a:t>Read</a:t>
            </a:r>
            <a:r>
              <a:rPr lang="sk-SK" sz="1600" b="1" dirty="0" smtClean="0"/>
              <a:t> – od </a:t>
            </a:r>
            <a:r>
              <a:rPr lang="sk-SK" sz="1600" b="1" dirty="0" err="1" smtClean="0"/>
              <a:t>Spektry</a:t>
            </a:r>
            <a:r>
              <a:rPr lang="sk-SK" sz="1600" b="1" dirty="0" smtClean="0"/>
              <a:t>,</a:t>
            </a:r>
          </a:p>
          <a:p>
            <a:pPr algn="just"/>
            <a:r>
              <a:rPr lang="sk-SK" sz="1600" b="1" u="sng" dirty="0" smtClean="0"/>
              <a:t>Prevod reči na text</a:t>
            </a:r>
          </a:p>
          <a:p>
            <a:pPr algn="just"/>
            <a:r>
              <a:rPr lang="sk-SK" sz="1600" dirty="0" smtClean="0"/>
              <a:t>Ide o prevod hovorenej reči do písanej podoby, možno odporučiť program </a:t>
            </a:r>
            <a:r>
              <a:rPr lang="sk-SK" sz="1600" b="1" dirty="0" err="1" smtClean="0"/>
              <a:t>NewtonDictate</a:t>
            </a:r>
            <a:r>
              <a:rPr lang="sk-SK" sz="1600" b="1" dirty="0" smtClean="0"/>
              <a:t>,</a:t>
            </a:r>
          </a:p>
          <a:p>
            <a:pPr algn="just"/>
            <a:r>
              <a:rPr lang="sk-SK" sz="1600" b="1" u="sng" dirty="0" smtClean="0"/>
              <a:t>Kontrola pravopisu </a:t>
            </a:r>
            <a:r>
              <a:rPr lang="sk-SK" sz="1600" b="1" dirty="0" smtClean="0"/>
              <a:t>– </a:t>
            </a:r>
            <a:r>
              <a:rPr lang="sk-SK" sz="1600" dirty="0" smtClean="0"/>
              <a:t>tá v textovom dokumente označuje slová, ktoré by nemuseli byť správne napísané,</a:t>
            </a:r>
          </a:p>
          <a:p>
            <a:pPr algn="just"/>
            <a:r>
              <a:rPr lang="sk-SK" sz="1600" b="1" u="sng" dirty="0" smtClean="0"/>
              <a:t>Slovníky- </a:t>
            </a:r>
            <a:r>
              <a:rPr lang="sk-SK" sz="1600" dirty="0" smtClean="0">
                <a:hlinkClick r:id="rId2"/>
              </a:rPr>
              <a:t>http://www.juls.sk/</a:t>
            </a:r>
            <a:r>
              <a:rPr lang="sk-SK" sz="1600" dirty="0" smtClean="0"/>
              <a:t>, </a:t>
            </a:r>
            <a:r>
              <a:rPr lang="sk-SK" sz="1600" dirty="0" smtClean="0">
                <a:hlinkClick r:id="rId3"/>
              </a:rPr>
              <a:t>https://jazykovaporadna,sme.sk/</a:t>
            </a:r>
            <a:endParaRPr lang="sk-SK" sz="1600" dirty="0" smtClean="0"/>
          </a:p>
          <a:p>
            <a:pPr algn="just"/>
            <a:r>
              <a:rPr lang="sk-SK" sz="1600" b="1" u="sng" dirty="0" smtClean="0"/>
              <a:t>Prekladače – </a:t>
            </a:r>
            <a:r>
              <a:rPr lang="sk-SK" sz="1600" dirty="0" err="1" smtClean="0"/>
              <a:t>Google</a:t>
            </a:r>
            <a:r>
              <a:rPr lang="sk-SK" sz="1600" dirty="0" smtClean="0"/>
              <a:t> prekladač, </a:t>
            </a:r>
            <a:r>
              <a:rPr lang="sk-SK" sz="1600" dirty="0" err="1" smtClean="0"/>
              <a:t>Traduka</a:t>
            </a:r>
            <a:r>
              <a:rPr lang="sk-SK" sz="1600" dirty="0" smtClean="0"/>
              <a:t>, - ponúkajú preloženie napísaného textu ako aj jeho prečítanie v danom jazyku,</a:t>
            </a:r>
          </a:p>
          <a:p>
            <a:pPr algn="just"/>
            <a:r>
              <a:rPr lang="sk-SK" sz="1600" b="1" u="sng" dirty="0" err="1" smtClean="0"/>
              <a:t>Softwary</a:t>
            </a:r>
            <a:r>
              <a:rPr lang="sk-SK" sz="1600" b="1" u="sng" dirty="0" smtClean="0"/>
              <a:t> pre tvorbu pojmových máp- </a:t>
            </a:r>
            <a:r>
              <a:rPr lang="sk-SK" sz="1600" b="1" u="sng" dirty="0" err="1" smtClean="0"/>
              <a:t>X-Mind</a:t>
            </a:r>
            <a:r>
              <a:rPr lang="sk-SK" sz="1600" b="1" u="sng" dirty="0" smtClean="0"/>
              <a:t> </a:t>
            </a:r>
            <a:r>
              <a:rPr lang="sk-SK" sz="1600" b="1" u="sng" dirty="0" err="1" smtClean="0"/>
              <a:t>map</a:t>
            </a:r>
            <a:r>
              <a:rPr lang="sk-SK" sz="1600" b="1" u="sng" dirty="0" smtClean="0"/>
              <a:t>, </a:t>
            </a:r>
            <a:r>
              <a:rPr lang="sk-SK" sz="1600" b="1" u="sng" dirty="0" err="1" smtClean="0"/>
              <a:t>Prezi</a:t>
            </a:r>
            <a:r>
              <a:rPr lang="sk-SK" sz="1600" b="1" u="sng" dirty="0" smtClean="0"/>
              <a:t>,</a:t>
            </a:r>
          </a:p>
          <a:p>
            <a:pPr algn="just"/>
            <a:r>
              <a:rPr lang="sk-SK" sz="1600" b="1" u="sng" dirty="0" smtClean="0"/>
              <a:t>Organizácia úloh a času – </a:t>
            </a:r>
            <a:r>
              <a:rPr lang="sk-SK" sz="1600" dirty="0" smtClean="0"/>
              <a:t>umožňujú plánovať svoj čas,</a:t>
            </a:r>
          </a:p>
          <a:p>
            <a:pPr algn="just"/>
            <a:r>
              <a:rPr lang="sk-SK" sz="1600" b="1" u="sng" dirty="0" err="1" smtClean="0"/>
              <a:t>Summarizér</a:t>
            </a:r>
            <a:r>
              <a:rPr lang="sk-SK" sz="1600" b="1" u="sng" dirty="0" smtClean="0"/>
              <a:t> – </a:t>
            </a:r>
            <a:r>
              <a:rPr lang="sk-SK" sz="1600" dirty="0" err="1" smtClean="0"/>
              <a:t>summary.com</a:t>
            </a:r>
            <a:r>
              <a:rPr lang="sk-SK" sz="1600" dirty="0" smtClean="0"/>
              <a:t> – umožňuje vložiť text a program z neho vytvorí skrátený výťah, </a:t>
            </a:r>
          </a:p>
          <a:p>
            <a:pPr algn="just"/>
            <a:r>
              <a:rPr lang="sk-SK" sz="1600" b="1" u="sng" dirty="0" err="1" smtClean="0"/>
              <a:t>Fraps</a:t>
            </a:r>
            <a:r>
              <a:rPr lang="sk-SK" sz="1600" b="1" u="sng" dirty="0" smtClean="0"/>
              <a:t>- </a:t>
            </a:r>
            <a:r>
              <a:rPr lang="sk-SK" sz="1600" dirty="0" smtClean="0"/>
              <a:t>vie nahrať všetko čo robíte na obrazovke vášho počítača, </a:t>
            </a:r>
            <a:endParaRPr lang="sk-SK" sz="1600" b="1" u="sng" dirty="0" smtClean="0"/>
          </a:p>
          <a:p>
            <a:pPr algn="just"/>
            <a:r>
              <a:rPr lang="sk-SK" sz="1600" b="1" u="sng" dirty="0" err="1" smtClean="0"/>
              <a:t>RoboBraille</a:t>
            </a:r>
            <a:r>
              <a:rPr lang="sk-SK" sz="1600" b="1" u="sng" dirty="0" smtClean="0"/>
              <a:t> – </a:t>
            </a:r>
            <a:r>
              <a:rPr lang="sk-SK" sz="1600" dirty="0" smtClean="0"/>
              <a:t>emailová a webová služba určená pre nevidiacich či slabozrakých používateľov, alebo ľudí s </a:t>
            </a:r>
            <a:r>
              <a:rPr lang="sk-SK" sz="1600" dirty="0" err="1" smtClean="0"/>
              <a:t>dyslexiou</a:t>
            </a:r>
            <a:r>
              <a:rPr lang="sk-SK" sz="1600" dirty="0" smtClean="0"/>
              <a:t>,</a:t>
            </a:r>
            <a:endParaRPr lang="sk-SK" sz="1600" b="1" u="sng" dirty="0" smtClean="0"/>
          </a:p>
          <a:p>
            <a:endParaRPr lang="sk-SK" sz="1600" b="1" dirty="0" smtClean="0"/>
          </a:p>
          <a:p>
            <a:endParaRPr lang="sk-SK" sz="1600" b="1" dirty="0"/>
          </a:p>
        </p:txBody>
      </p:sp>
      <p:pic>
        <p:nvPicPr>
          <p:cNvPr id="4" name="Obrázok 3" descr="Webinára: Prechod na online vyučovanie. Užitočné zdroje a servisná podpora.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214290"/>
            <a:ext cx="2114550" cy="1200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Dyslexia</a:t>
            </a:r>
            <a:r>
              <a:rPr lang="sk-SK" dirty="0" smtClean="0"/>
              <a:t> nie je len nesprávne </a:t>
            </a:r>
            <a:br>
              <a:rPr lang="sk-SK" dirty="0" smtClean="0"/>
            </a:br>
            <a:r>
              <a:rPr lang="sk-SK" dirty="0" smtClean="0"/>
              <a:t>čítanie, kde inde si dať na ňu pozor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Majú problémy </a:t>
            </a:r>
            <a:r>
              <a:rPr lang="sk-SK" sz="1600" b="1" dirty="0" smtClean="0"/>
              <a:t>so sústredením sa na čítanie </a:t>
            </a:r>
            <a:r>
              <a:rPr lang="sk-SK" sz="1600" dirty="0" smtClean="0"/>
              <a:t>a s prácou s textom</a:t>
            </a:r>
            <a:r>
              <a:rPr lang="sk-SK" sz="1600" b="1" dirty="0" smtClean="0"/>
              <a:t> v hlučnom prostredí, </a:t>
            </a:r>
            <a:r>
              <a:rPr lang="sk-SK" sz="1600" dirty="0" smtClean="0"/>
              <a:t>problémy v orientácii v čase, preto je vhodné hľadať vyhovujúce pomôcky – </a:t>
            </a:r>
            <a:r>
              <a:rPr lang="sk-SK" sz="1600" dirty="0" err="1" smtClean="0"/>
              <a:t>Google</a:t>
            </a:r>
            <a:r>
              <a:rPr lang="sk-SK" sz="1600" dirty="0" smtClean="0"/>
              <a:t> kalendár, slúchadlá, </a:t>
            </a:r>
          </a:p>
          <a:p>
            <a:pPr algn="just"/>
            <a:r>
              <a:rPr lang="sk-SK" sz="1600" dirty="0" smtClean="0"/>
              <a:t>Okolím často kritizovaným problémom je </a:t>
            </a:r>
            <a:r>
              <a:rPr lang="sk-SK" sz="1600" b="1" dirty="0" smtClean="0"/>
              <a:t>zabúdanie, </a:t>
            </a:r>
            <a:r>
              <a:rPr lang="sk-SK" sz="1600" dirty="0" smtClean="0"/>
              <a:t>ktoré úzko súvisí so schopnosťou plánovať,</a:t>
            </a:r>
          </a:p>
          <a:p>
            <a:pPr algn="just"/>
            <a:r>
              <a:rPr lang="sk-SK" sz="1600" b="1" dirty="0" smtClean="0"/>
              <a:t>Nedostatok schopnosti plánovať, </a:t>
            </a:r>
            <a:r>
              <a:rPr lang="sk-SK" sz="1600" dirty="0" smtClean="0"/>
              <a:t>je úskalie, na ktoré si je potrebné dať pozor, </a:t>
            </a:r>
          </a:p>
          <a:p>
            <a:pPr algn="just"/>
            <a:r>
              <a:rPr lang="sk-SK" sz="1600" dirty="0" smtClean="0"/>
              <a:t>Nedostatok schopnosti plánovať súvisí </a:t>
            </a:r>
            <a:r>
              <a:rPr lang="sk-SK" sz="1600" b="1" dirty="0" err="1" smtClean="0"/>
              <a:t>prokrastinácia</a:t>
            </a:r>
            <a:r>
              <a:rPr lang="sk-SK" sz="1600" b="1" dirty="0" smtClean="0"/>
              <a:t>, </a:t>
            </a:r>
            <a:r>
              <a:rPr lang="sk-SK" sz="1600" dirty="0" smtClean="0"/>
              <a:t>ide o výraznú tendenciu odkladať plnenie povinností a úloh, najmä tých nepríjemných, na neskorší čas, </a:t>
            </a:r>
          </a:p>
          <a:p>
            <a:pPr algn="just"/>
            <a:r>
              <a:rPr lang="sk-SK" sz="1600" dirty="0" smtClean="0"/>
              <a:t>prejavom </a:t>
            </a:r>
            <a:r>
              <a:rPr lang="sk-SK" sz="1600" dirty="0" err="1" smtClean="0"/>
              <a:t>dyslexie</a:t>
            </a:r>
            <a:r>
              <a:rPr lang="sk-SK" sz="1600" dirty="0" smtClean="0"/>
              <a:t> sú aj oslabené </a:t>
            </a:r>
            <a:r>
              <a:rPr lang="sk-SK" sz="1600" b="1" dirty="0" smtClean="0"/>
              <a:t>komunikačné zručnosti, </a:t>
            </a:r>
            <a:r>
              <a:rPr lang="sk-SK" sz="1600" dirty="0" smtClean="0"/>
              <a:t>je vhodné trénovať komunikáciu s rôznymi typmi ľudí, dávať pozor na melódiu hlasu a vnímať jej význam,</a:t>
            </a:r>
          </a:p>
          <a:p>
            <a:pPr algn="just"/>
            <a:r>
              <a:rPr lang="sk-SK" sz="1600" dirty="0" smtClean="0"/>
              <a:t>Kto má problém sa vyjadrovať a má predviesť prezentáciu, mal by si ju najprv pripraviť a potom nahlas, niekoľkokrát skúsiť doma, nepodceňovať prípravu a aj trému.</a:t>
            </a:r>
            <a:endParaRPr lang="sk-SK" sz="1600" dirty="0"/>
          </a:p>
        </p:txBody>
      </p:sp>
      <p:pic>
        <p:nvPicPr>
          <p:cNvPr id="4" name="Obrázok 3" descr="CES 2020: Svetlo, ktoré dokáže tlmiť dyslexiu - techvia.s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214290"/>
            <a:ext cx="17270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Vyberáme vysokú školu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Pri výbere vysokej školy je vhodné zvažovať niektoré charakteristiky štúdia, ktoré môžu vášmu potomkovi priebeh štúdia uľahčiť,</a:t>
            </a:r>
          </a:p>
          <a:p>
            <a:pPr algn="just"/>
            <a:r>
              <a:rPr lang="sk-SK" sz="1600" dirty="0" smtClean="0"/>
              <a:t>v súčasnej dobe väčšina štátnych škôl ponúka </a:t>
            </a:r>
            <a:r>
              <a:rPr lang="sk-SK" sz="1600" b="1" dirty="0" smtClean="0"/>
              <a:t>prispôsobenie podmienok v priebehu prijímacieho konania, ako aj pri skladaní ďalších skúšok, </a:t>
            </a:r>
            <a:r>
              <a:rPr lang="sk-SK" sz="1600" dirty="0" smtClean="0"/>
              <a:t>niektoré VŠ ponúkajú aj </a:t>
            </a:r>
            <a:r>
              <a:rPr lang="sk-SK" sz="1600" b="1" dirty="0" smtClean="0"/>
              <a:t>poradenskú a konzultačnú činnosť,</a:t>
            </a:r>
            <a:endParaRPr lang="sk-SK" sz="1600" dirty="0" smtClean="0"/>
          </a:p>
          <a:p>
            <a:pPr algn="just"/>
            <a:r>
              <a:rPr lang="sk-SK" sz="1600" b="1" dirty="0" smtClean="0"/>
              <a:t>VPU </a:t>
            </a:r>
            <a:r>
              <a:rPr lang="sk-SK" sz="1600" dirty="0" smtClean="0"/>
              <a:t>nám nesmú brániť na vysokoškolskom štúdiu, je vždy vhodné </a:t>
            </a:r>
            <a:r>
              <a:rPr lang="sk-SK" sz="1600" b="1" dirty="0" smtClean="0"/>
              <a:t>zvážiť, čo štúdium vybraného odboru zahŕňa, </a:t>
            </a:r>
          </a:p>
          <a:p>
            <a:pPr algn="just"/>
            <a:r>
              <a:rPr lang="sk-SK" sz="1600" dirty="0" smtClean="0"/>
              <a:t>niektoré študijné odbory môžu byť možno pre jedincov s VPU skutočne veľmi náročné, pretože vyžadujú čítanie enormného množstva textov,</a:t>
            </a:r>
          </a:p>
          <a:p>
            <a:pPr algn="just"/>
            <a:r>
              <a:rPr lang="sk-SK" sz="1600" dirty="0" smtClean="0"/>
              <a:t>v takom prípade môže pomôcť hlasový výstup z počítača, ale aj </a:t>
            </a:r>
            <a:r>
              <a:rPr lang="sk-SK" sz="1600" b="1" dirty="0" smtClean="0"/>
              <a:t>voľba odboru, ktorý pracuje primárne s iným formátom informácií, ako je textový,</a:t>
            </a:r>
          </a:p>
          <a:p>
            <a:pPr algn="just"/>
            <a:r>
              <a:rPr lang="sk-SK" sz="1600" dirty="0" smtClean="0"/>
              <a:t>veľké množstvo jedincov s VPU smeruje na prírodovedné, technické odbory, ale aj na odbory umeleckého zamerania. </a:t>
            </a:r>
            <a:endParaRPr lang="sk-SK" sz="1600" dirty="0"/>
          </a:p>
        </p:txBody>
      </p:sp>
      <p:pic>
        <p:nvPicPr>
          <p:cNvPr id="5" name="Obrázok 4" descr="Ako si vybrať vysokú školu | eduworld.s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14290"/>
            <a:ext cx="2571768" cy="1176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Príprava na výkon profesie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sz="1600" i="1" u="sng" dirty="0" smtClean="0"/>
              <a:t>Ako môžete pomôcť svojmu potomkovi v začiatkoch jeho kariéry?</a:t>
            </a:r>
          </a:p>
          <a:p>
            <a:pPr algn="just"/>
            <a:r>
              <a:rPr lang="sk-SK" sz="1600" dirty="0" smtClean="0"/>
              <a:t>najprv je dôležité ujasniť si, či odbor, ktorý jedinec vyštudoval, je pre neho zaujímavý a chce sa mu teda venovať aj v budúcnosti,</a:t>
            </a:r>
          </a:p>
          <a:p>
            <a:pPr algn="just"/>
            <a:r>
              <a:rPr lang="sk-SK" sz="1600" dirty="0" smtClean="0"/>
              <a:t>každý absolvent strednej školy by mal vedieť </a:t>
            </a:r>
            <a:r>
              <a:rPr lang="sk-SK" sz="1600" b="1" dirty="0" smtClean="0"/>
              <a:t>zostaviť životopis</a:t>
            </a:r>
            <a:r>
              <a:rPr lang="sk-SK" sz="1600" dirty="0" smtClean="0"/>
              <a:t>, ktorý predloží zamestnávateľovi pri hľadaní zamestnania, </a:t>
            </a:r>
          </a:p>
          <a:p>
            <a:pPr algn="just"/>
            <a:r>
              <a:rPr lang="sk-SK" sz="1600" dirty="0" smtClean="0"/>
              <a:t>ďalším dôležitým ktorom, je pripraviť sa na </a:t>
            </a:r>
            <a:r>
              <a:rPr lang="sk-SK" sz="1600" b="1" dirty="0" smtClean="0"/>
              <a:t>osobný pohovor</a:t>
            </a:r>
            <a:r>
              <a:rPr lang="sk-SK" sz="1600" dirty="0" smtClean="0"/>
              <a:t>, okrem základných spoločenských pravidiel je vhodné sa zamerať aj na </a:t>
            </a:r>
            <a:r>
              <a:rPr lang="sk-SK" sz="1600" b="1" dirty="0" smtClean="0"/>
              <a:t>obsah vyjadrovaného,</a:t>
            </a:r>
            <a:endParaRPr lang="sk-SK" sz="1600" dirty="0" smtClean="0"/>
          </a:p>
          <a:p>
            <a:pPr algn="just"/>
            <a:r>
              <a:rPr lang="sk-SK" sz="1600" dirty="0" smtClean="0"/>
              <a:t>vývinové poruchy učenia sú celoživotnou záležitosťou a nezmiznú po ukončení školskej dochádzky,</a:t>
            </a:r>
          </a:p>
          <a:p>
            <a:pPr algn="just"/>
            <a:r>
              <a:rPr lang="sk-SK" sz="1600" dirty="0" smtClean="0"/>
              <a:t>medzi najčastejšie ťažkosti, ktorým čelia jedinci s VPU v zamestnaní patria:</a:t>
            </a:r>
          </a:p>
          <a:p>
            <a:pPr algn="just"/>
            <a:r>
              <a:rPr lang="sk-SK" sz="1600" dirty="0" smtClean="0"/>
              <a:t>čítanie a písanie – inštrukcií, dokumentov, schopnosť riadiť sa inštrukciami,</a:t>
            </a:r>
          </a:p>
          <a:p>
            <a:pPr algn="just"/>
            <a:r>
              <a:rPr lang="sk-SK" sz="1600" dirty="0" smtClean="0"/>
              <a:t>pamäť – zapamätanie si telefónnych čísel, odkazov, mien, udalostí,</a:t>
            </a:r>
          </a:p>
          <a:p>
            <a:pPr algn="just"/>
            <a:r>
              <a:rPr lang="sk-SK" sz="1600" dirty="0" smtClean="0"/>
              <a:t>komunikácia – vyjadrovanie a porozumenie druhým ľuďom,</a:t>
            </a:r>
          </a:p>
          <a:p>
            <a:pPr algn="just"/>
            <a:r>
              <a:rPr lang="sk-SK" sz="1600" dirty="0" smtClean="0"/>
              <a:t>plánovanie a organizácia práce – dodržiavanie termínov, účasť na stretnutiach – uvedené ťažkosti sa môžu prejaviť v rôznej miere, záleží na tom, ako s nimi jedinec bude bojovať a aké mechanizmy zvolí na ich prekonanie.</a:t>
            </a:r>
            <a:endParaRPr lang="sk-SK" sz="1600" dirty="0"/>
          </a:p>
        </p:txBody>
      </p:sp>
      <p:pic>
        <p:nvPicPr>
          <p:cNvPr id="4" name="Obrázok 3" descr="Vysoké školy stále hľadajú študentov - Škola - Užitočná pravda - Pravda.s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14290"/>
            <a:ext cx="2857520" cy="1166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                Ďakujem za pozornosť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sz="1600" dirty="0" smtClean="0"/>
              <a:t>Zoznam použitej literatúry: </a:t>
            </a:r>
            <a:r>
              <a:rPr lang="sk-SK" sz="1600" dirty="0" err="1" smtClean="0"/>
              <a:t>Krejčová,L</a:t>
            </a:r>
            <a:r>
              <a:rPr lang="sk-SK" sz="1600" dirty="0" smtClean="0"/>
              <a:t>. – Hladíková, Z. a kol.: Vývinové poruchy učenia, 2018 ISBN 978-80-566-0760-2 </a:t>
            </a:r>
          </a:p>
          <a:p>
            <a:endParaRPr lang="sk-SK" sz="1600" dirty="0" smtClean="0"/>
          </a:p>
          <a:p>
            <a:r>
              <a:rPr lang="sk-SK" sz="1600" dirty="0" smtClean="0"/>
              <a:t>                                                                        Mgr. Jaroslava </a:t>
            </a:r>
            <a:r>
              <a:rPr lang="sk-SK" sz="1600" dirty="0" err="1" smtClean="0"/>
              <a:t>Nitraiová</a:t>
            </a:r>
            <a:endParaRPr lang="sk-SK" sz="1600" dirty="0"/>
          </a:p>
        </p:txBody>
      </p:sp>
      <p:pic>
        <p:nvPicPr>
          <p:cNvPr id="4" name="Obrázok 3" descr="CPPPaP Trebišov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857364"/>
            <a:ext cx="421484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Kariéra | EMM International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962274"/>
            <a:ext cx="5643601" cy="160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Vyberáme vhodnú strednú školu</a:t>
            </a:r>
            <a:br>
              <a:rPr lang="sk-SK" dirty="0" smtClean="0"/>
            </a:br>
            <a:r>
              <a:rPr lang="sk-SK" dirty="0" smtClean="0"/>
              <a:t>čím sa riadiť, ako vybrať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V priebehu deviatej triedy nás čaká neľahké rozhodovanie, kde bude potomok ďalej pokračovať na strednej škole,</a:t>
            </a:r>
          </a:p>
          <a:p>
            <a:pPr algn="just"/>
            <a:r>
              <a:rPr lang="sk-SK" sz="1600" dirty="0" smtClean="0"/>
              <a:t>dochádzka na odbornú školu, </a:t>
            </a:r>
            <a:r>
              <a:rPr lang="sk-SK" sz="1600" dirty="0" smtClean="0"/>
              <a:t>ktorá sa špecializuje na  odbor, ktorý si vybral, zaujíma ho a môže sa v ňom realizovať, </a:t>
            </a:r>
          </a:p>
          <a:p>
            <a:pPr algn="just"/>
            <a:r>
              <a:rPr lang="sk-SK" sz="1600" dirty="0" smtClean="0"/>
              <a:t>zrazu prináša radosť z učenia a VPU nemusia byť zďaleka takým strašiakom, akým boli na ZŠ,</a:t>
            </a:r>
          </a:p>
          <a:p>
            <a:pPr algn="just"/>
            <a:r>
              <a:rPr lang="sk-SK" sz="1600" dirty="0" smtClean="0"/>
              <a:t>u</a:t>
            </a:r>
            <a:r>
              <a:rPr lang="sk-SK" sz="1600" dirty="0" smtClean="0"/>
              <a:t>ž na začiatku 9.triedy, niekedy dokonca v priebehu 8.triedy, je dobré začať hľadať školy, ktoré sa zdajú byť zaujímavé a ponúkajú pre žiaka alternatívny vzdelávací program,</a:t>
            </a:r>
          </a:p>
          <a:p>
            <a:pPr algn="just"/>
            <a:r>
              <a:rPr lang="sk-SK" sz="1600" dirty="0" smtClean="0"/>
              <a:t>v</a:t>
            </a:r>
            <a:r>
              <a:rPr lang="sk-SK" sz="1600" dirty="0" smtClean="0"/>
              <a:t>äčšina škôl dnes organizuje dni otvorených dverí, ktoré sa oplatí navštíviť, priblíži sa vám atmosféra školy, získate príležitosť zoznámiť sa s niektorými vyučujúcimi, spýtať sa na to čo vás zaujíma,</a:t>
            </a:r>
          </a:p>
          <a:p>
            <a:pPr algn="just"/>
            <a:r>
              <a:rPr lang="sk-SK" sz="1600" b="1" dirty="0" smtClean="0"/>
              <a:t>Podnetná je aj informačná brožúrka k voľbe povolania:</a:t>
            </a:r>
          </a:p>
          <a:p>
            <a:pPr algn="just"/>
            <a:r>
              <a:rPr lang="sk-SK" sz="1600" dirty="0" smtClean="0">
                <a:hlinkClick r:id="rId2"/>
              </a:rPr>
              <a:t>https://www.komposyt.sk/pre-ziakov/spravny-vyber-skoly-uspesna-kariera/preview-fi</a:t>
            </a:r>
            <a:r>
              <a:rPr lang="sk-SK" sz="1600" dirty="0" smtClean="0">
                <a:hlinkClick r:id="rId2"/>
              </a:rPr>
              <a:t>le/brozura-7vpucenia-press-995.pdf</a:t>
            </a:r>
            <a:r>
              <a:rPr lang="sk-SK" sz="1600" dirty="0" smtClean="0"/>
              <a:t> </a:t>
            </a:r>
            <a:endParaRPr lang="sk-SK" sz="1600" dirty="0" smtClean="0"/>
          </a:p>
          <a:p>
            <a:pPr algn="just"/>
            <a:endParaRPr lang="sk-SK" sz="1600" dirty="0"/>
          </a:p>
        </p:txBody>
      </p:sp>
      <p:pic>
        <p:nvPicPr>
          <p:cNvPr id="4" name="Obrázok 3" descr="Vedomostná súťaž &quot; Sociálno - politické otázniky&quot;, Škola, Stredná športová  škola Trenčí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0"/>
            <a:ext cx="1785950" cy="145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Aké otázky si klásť, keď hľadáme vhodnú strednú školu?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b="1" dirty="0" smtClean="0"/>
              <a:t>Čo potomka baví a zaujíma? Čo sa mu v škole darí?</a:t>
            </a:r>
          </a:p>
          <a:p>
            <a:pPr algn="just"/>
            <a:r>
              <a:rPr lang="sk-SK" sz="1600" dirty="0" smtClean="0"/>
              <a:t>j</a:t>
            </a:r>
            <a:r>
              <a:rPr lang="sk-SK" sz="1600" dirty="0" smtClean="0"/>
              <a:t>e potrebné brať so úvahy záujmy a záľuby aj silné stránky žiaka, nemusí ísť iba o úspechy v škole,</a:t>
            </a:r>
          </a:p>
          <a:p>
            <a:pPr algn="just"/>
            <a:r>
              <a:rPr lang="sk-SK" sz="1600" dirty="0" smtClean="0"/>
              <a:t>m</a:t>
            </a:r>
            <a:r>
              <a:rPr lang="sk-SK" sz="1600" dirty="0" smtClean="0"/>
              <a:t>ožno rád varí, pečie, či má rád zvieratá, možno je jeho silnou stránkou komunikácia s ľuďmi... </a:t>
            </a:r>
          </a:p>
          <a:p>
            <a:pPr algn="just"/>
            <a:r>
              <a:rPr lang="sk-SK" sz="1600" dirty="0" smtClean="0"/>
              <a:t>o</a:t>
            </a:r>
            <a:r>
              <a:rPr lang="sk-SK" sz="1600" dirty="0" smtClean="0"/>
              <a:t>patrní by sme mali byť pri voľbe školy súvisiacej s výpočtovou technikou, veľa detí v dnešnej dobe baví hrať hry na počítači, to ale zďaleka neznamená, že samu bude dariť pri štúdiu na výpočtovej technike.</a:t>
            </a:r>
          </a:p>
          <a:p>
            <a:pPr algn="just"/>
            <a:r>
              <a:rPr lang="sk-SK" sz="1600" b="1" dirty="0" smtClean="0"/>
              <a:t>Aký štýl učenia vybraný odbor vyžaduje?</a:t>
            </a:r>
          </a:p>
          <a:p>
            <a:pPr algn="just"/>
            <a:r>
              <a:rPr lang="sk-SK" sz="1600" dirty="0" smtClean="0"/>
              <a:t>n</a:t>
            </a:r>
            <a:r>
              <a:rPr lang="sk-SK" sz="1600" dirty="0" smtClean="0"/>
              <a:t>eplatí to 100% ale viacerým žiakom s VPU viac vyhovuje výučba, pri ktorej si môžu niečo prakticky skúšať, </a:t>
            </a:r>
          </a:p>
          <a:p>
            <a:pPr algn="just"/>
            <a:r>
              <a:rPr lang="sk-SK" sz="1600" dirty="0" smtClean="0"/>
              <a:t>ktorá nie je založená iba na čítaní a písaní,</a:t>
            </a:r>
          </a:p>
          <a:p>
            <a:pPr algn="just"/>
            <a:r>
              <a:rPr lang="sk-SK" sz="1600" dirty="0" smtClean="0"/>
              <a:t>niektorí majú radi, keď sú informácie prezentované obrazovo, figurálne, graficky ako slovom a písmom,</a:t>
            </a:r>
          </a:p>
          <a:p>
            <a:pPr algn="just"/>
            <a:r>
              <a:rPr lang="sk-SK" sz="1600" dirty="0" smtClean="0"/>
              <a:t>t</a:t>
            </a:r>
            <a:r>
              <a:rPr lang="sk-SK" sz="1600" dirty="0" smtClean="0"/>
              <a:t>oto môžu byť rozhodujúce činitele pri voľbe strednej školy.</a:t>
            </a:r>
          </a:p>
        </p:txBody>
      </p:sp>
      <p:pic>
        <p:nvPicPr>
          <p:cNvPr id="4" name="Obrázok 3" descr="Fotografia 3D muž stál a nemám ani ponětí s červeným otazníky nad jeho  hlavou, izolované na bílém #42464357 | fotobanka Fotky&amp;Fot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0"/>
            <a:ext cx="2000264" cy="162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Aké otázky si klásť, keď hľadáme vhodnú strednú školu?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b="1" dirty="0" smtClean="0"/>
              <a:t>Ako škola pristupuje k žiakom s VPU</a:t>
            </a:r>
            <a:r>
              <a:rPr lang="sk-SK" sz="1600" b="1" dirty="0" smtClean="0"/>
              <a:t>?</a:t>
            </a:r>
          </a:p>
          <a:p>
            <a:pPr algn="just"/>
            <a:r>
              <a:rPr lang="sk-SK" sz="1600" dirty="0" smtClean="0"/>
              <a:t>Už pri prvom kontakte so školou je vhodné opýtať sa vedenia ako pracujú so žiakmi s VPU, ak sa zhodnú, že budú v integrácii pokračovať aj na SŠ, bude im to umožnené...</a:t>
            </a:r>
          </a:p>
          <a:p>
            <a:pPr algn="just"/>
            <a:r>
              <a:rPr lang="sk-SK" sz="1600" dirty="0" smtClean="0"/>
              <a:t>Varovným signálom je, keď začnú argumentovať, že sú výberová škola a VPU musia žiaci zvládnuť sami – nie je to pravda a je to v rozpore s legislatívou napriek tomu sa takéto argumenty na SŠ stále objavujú... </a:t>
            </a:r>
            <a:endParaRPr lang="sk-SK" sz="1600" dirty="0" smtClean="0"/>
          </a:p>
          <a:p>
            <a:pPr algn="just"/>
            <a:r>
              <a:rPr lang="sk-SK" sz="1600" b="1" dirty="0" smtClean="0"/>
              <a:t>Čo škola žiakom ponúka?</a:t>
            </a:r>
          </a:p>
          <a:p>
            <a:pPr algn="just"/>
            <a:r>
              <a:rPr lang="sk-SK" sz="1600" dirty="0" smtClean="0"/>
              <a:t>Vždy je dobré aj na škole funguje prepojenie vyučovacích predmetov navzájom aj s prepojenosťou s praxou a prípadne výučba založená na kooperácii a vlastnej aktivite žiakov, sú vždy väčšou zárukou osvojenia si učiva</a:t>
            </a:r>
          </a:p>
          <a:p>
            <a:pPr algn="just"/>
            <a:r>
              <a:rPr lang="sk-SK" sz="1600" b="1" dirty="0" smtClean="0"/>
              <a:t>Je dobré mať na pamäti, že voľbu SŠ nemusíme robiť sami. </a:t>
            </a:r>
            <a:r>
              <a:rPr lang="sk-SK" sz="1600" b="1" dirty="0" err="1" smtClean="0"/>
              <a:t>CPPPaP</a:t>
            </a:r>
            <a:r>
              <a:rPr lang="sk-SK" sz="1600" b="1" dirty="0" smtClean="0"/>
              <a:t> ponúkajú na konci ZŠ tzv. profesijné či </a:t>
            </a:r>
            <a:r>
              <a:rPr lang="sk-SK" sz="1600" b="1" dirty="0" err="1" smtClean="0"/>
              <a:t>kariérové</a:t>
            </a:r>
            <a:r>
              <a:rPr lang="sk-SK" sz="1600" b="1" dirty="0" smtClean="0"/>
              <a:t> poradenstvo, alebo navštívia školu priamo. Ak si neviete rady, ktorej škole dať prednosť, využite možnosť profesijnej diagnostiky a spoločného rozhovoru v poradni.</a:t>
            </a:r>
            <a:endParaRPr lang="sk-SK" sz="1600" b="1" dirty="0"/>
          </a:p>
        </p:txBody>
      </p:sp>
      <p:pic>
        <p:nvPicPr>
          <p:cNvPr id="5" name="Obrázok 4" descr="Chov exotického vtáctva - Komentár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0"/>
            <a:ext cx="2164004" cy="149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Domáca príprava do školy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V prvom rade, je veľmi dôležité, aby si dospievajúci vedel zorganizovať študijné povinnosti, zamerať sa na proces plánovania a poznal štýl učenia, </a:t>
            </a:r>
          </a:p>
          <a:p>
            <a:pPr algn="just"/>
            <a:r>
              <a:rPr lang="sk-SK" sz="1600" dirty="0" smtClean="0"/>
              <a:t>Mal by byť už pri domácej príprave samostatný, mal by si vedieť poradiť aj v náročnejších situáciách a využívať aj iné zdroje ako sú učebnice – internet, encyklopédie, slovníky, </a:t>
            </a:r>
            <a:r>
              <a:rPr lang="sk-SK" sz="1600" dirty="0" err="1" smtClean="0"/>
              <a:t>audioknihy</a:t>
            </a:r>
            <a:r>
              <a:rPr lang="sk-SK" sz="1600" dirty="0" smtClean="0"/>
              <a:t> </a:t>
            </a:r>
            <a:r>
              <a:rPr lang="sk-SK" sz="1600" dirty="0" err="1" smtClean="0"/>
              <a:t>atď</a:t>
            </a:r>
            <a:r>
              <a:rPr lang="sk-SK" sz="1600" dirty="0" smtClean="0"/>
              <a:t>....</a:t>
            </a:r>
          </a:p>
          <a:p>
            <a:pPr algn="just"/>
            <a:r>
              <a:rPr lang="sk-SK" sz="1600" dirty="0" smtClean="0"/>
              <a:t>U žiakov s VPU je potrebné študenta podporiť, je však potrebné dávať pozor na to, aby ste dospievajúcemu nehovorili, že sa má učiť spôsobom, ktorý vyhovuje vám,</a:t>
            </a:r>
          </a:p>
          <a:p>
            <a:pPr algn="just"/>
            <a:r>
              <a:rPr lang="sk-SK" sz="1600" dirty="0" smtClean="0"/>
              <a:t>Predložte mu možnosti, aby si vybral to čo je preňho vhodné a výhodné...</a:t>
            </a:r>
          </a:p>
          <a:p>
            <a:pPr algn="just"/>
            <a:r>
              <a:rPr lang="sk-SK" sz="1600" dirty="0" smtClean="0"/>
              <a:t>Ďalšou možnosťou je obrátiť sa na poradenské zariadenie, kde sa poradenský pracovník môže v rámci konzultácie alebo dlhodobej spolupráce spoločne so študentom zamerať na zefektívnenie domácej prípravy.</a:t>
            </a:r>
            <a:endParaRPr lang="sk-SK" sz="1600" dirty="0"/>
          </a:p>
        </p:txBody>
      </p:sp>
      <p:pic>
        <p:nvPicPr>
          <p:cNvPr id="4" name="Obrázok 3" descr="Diktáty pre žiakov stredných škôl a cvičenie na prijímacie skúšky |  Najmama.s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000760" y="214290"/>
            <a:ext cx="234837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Práca s odbornými textami </a:t>
            </a:r>
            <a:br>
              <a:rPr lang="sk-SK" dirty="0" smtClean="0"/>
            </a:br>
            <a:r>
              <a:rPr lang="sk-SK" dirty="0" smtClean="0"/>
              <a:t>v učebniciach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dirty="0" smtClean="0"/>
              <a:t>Metódy čítania by sa mali líšiť podľa cieľa čítania:</a:t>
            </a:r>
          </a:p>
          <a:p>
            <a:r>
              <a:rPr lang="sk-SK" sz="1600" dirty="0" smtClean="0"/>
              <a:t>n</a:t>
            </a:r>
            <a:r>
              <a:rPr lang="sk-SK" sz="1600" dirty="0" smtClean="0"/>
              <a:t>a </a:t>
            </a:r>
            <a:r>
              <a:rPr lang="sk-SK" sz="1600" dirty="0" smtClean="0"/>
              <a:t>získavanie všeobecného obrazu slúži – </a:t>
            </a:r>
            <a:r>
              <a:rPr lang="sk-SK" sz="1600" b="1" dirty="0" smtClean="0"/>
              <a:t>prelistovanie,</a:t>
            </a:r>
          </a:p>
          <a:p>
            <a:r>
              <a:rPr lang="sk-SK" sz="1600" dirty="0" smtClean="0"/>
              <a:t>h</a:t>
            </a:r>
            <a:r>
              <a:rPr lang="sk-SK" sz="1600" dirty="0" smtClean="0"/>
              <a:t>ľadanie </a:t>
            </a:r>
            <a:r>
              <a:rPr lang="sk-SK" sz="1600" dirty="0" smtClean="0"/>
              <a:t>informácie robíme tzv. </a:t>
            </a:r>
            <a:r>
              <a:rPr lang="sk-SK" sz="1600" b="1" dirty="0" smtClean="0"/>
              <a:t>skenovaním, </a:t>
            </a:r>
          </a:p>
          <a:p>
            <a:r>
              <a:rPr lang="sk-SK" sz="1600" dirty="0" smtClean="0"/>
              <a:t>d</a:t>
            </a:r>
            <a:r>
              <a:rPr lang="sk-SK" sz="1600" dirty="0" smtClean="0"/>
              <a:t>ôkladné </a:t>
            </a:r>
            <a:r>
              <a:rPr lang="sk-SK" sz="1600" dirty="0" smtClean="0"/>
              <a:t>čítanie textu, </a:t>
            </a:r>
            <a:r>
              <a:rPr lang="sk-SK" sz="1600" b="1" dirty="0" smtClean="0"/>
              <a:t>slovo za slovom, </a:t>
            </a:r>
            <a:r>
              <a:rPr lang="sk-SK" sz="1600" dirty="0" smtClean="0"/>
              <a:t>používame keď sa textom budeme zaoberať podrobne,</a:t>
            </a:r>
            <a:r>
              <a:rPr lang="sk-SK" sz="1600" dirty="0"/>
              <a:t> </a:t>
            </a:r>
            <a:r>
              <a:rPr lang="sk-SK" sz="1600" dirty="0" smtClean="0"/>
              <a:t>napr. pri štúdiu,</a:t>
            </a:r>
          </a:p>
          <a:p>
            <a:r>
              <a:rPr lang="sk-SK" sz="1600" dirty="0" smtClean="0"/>
              <a:t>v</a:t>
            </a:r>
            <a:r>
              <a:rPr lang="sk-SK" sz="1600" dirty="0" smtClean="0"/>
              <a:t>šetky </a:t>
            </a:r>
            <a:r>
              <a:rPr lang="sk-SK" sz="1600" dirty="0" smtClean="0"/>
              <a:t>tri tipy sú užitočné, ale nie rovnako jednoduché pre človeka s </a:t>
            </a:r>
            <a:r>
              <a:rPr lang="sk-SK" sz="1600" dirty="0" err="1" smtClean="0"/>
              <a:t>dyslexiou</a:t>
            </a:r>
            <a:r>
              <a:rPr lang="sk-SK" sz="1600" dirty="0" smtClean="0"/>
              <a:t>,</a:t>
            </a:r>
          </a:p>
          <a:p>
            <a:r>
              <a:rPr lang="sk-SK" sz="1600" dirty="0" smtClean="0"/>
              <a:t>n</a:t>
            </a:r>
            <a:r>
              <a:rPr lang="sk-SK" sz="1600" dirty="0" smtClean="0"/>
              <a:t>a </a:t>
            </a:r>
            <a:r>
              <a:rPr lang="sk-SK" sz="1600" dirty="0" smtClean="0"/>
              <a:t>strednej škole by už žiaci mali mať vybudované stratégie, ako pristupovať k učeniu, každému pomáha iný systém, je potrebné nájsť si ten svoj a ten </a:t>
            </a:r>
            <a:r>
              <a:rPr lang="sk-SK" sz="1600" dirty="0" smtClean="0"/>
              <a:t>používať,</a:t>
            </a:r>
          </a:p>
          <a:p>
            <a:r>
              <a:rPr lang="sk-SK" sz="1600" dirty="0" smtClean="0"/>
              <a:t>j</a:t>
            </a:r>
            <a:r>
              <a:rPr lang="sk-SK" sz="1600" dirty="0" smtClean="0"/>
              <a:t>edni sa ľahko učia to, čo vidia, potrebujú si kresliť obrázky, druhí sa učia počúvaním, niektorí zas majú radi pohyb, manipulácia s učivom, či žuvanie žuvačky, </a:t>
            </a:r>
          </a:p>
          <a:p>
            <a:r>
              <a:rPr lang="sk-SK" sz="1600" dirty="0" smtClean="0"/>
              <a:t>m</a:t>
            </a:r>
            <a:r>
              <a:rPr lang="sk-SK" sz="1600" dirty="0" smtClean="0"/>
              <a:t>ali by sme viesť žiakom k tomu, aby si uvedomovali, ktorý spôsob čítania a následného spracovania odborného textu je pre nich najvýhodnejší.</a:t>
            </a:r>
            <a:endParaRPr lang="sk-SK" sz="1600" dirty="0" smtClean="0"/>
          </a:p>
        </p:txBody>
      </p:sp>
      <p:pic>
        <p:nvPicPr>
          <p:cNvPr id="4" name="Obrázok 3" descr="Učebnice, čipy - ztráty, poškození | ZŠ Salvátor Valašské Meziříčí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42852"/>
            <a:ext cx="2181225" cy="144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Učíme sa cudzie jazyky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Cudzie jazyky bývajú u žiakov s </a:t>
            </a:r>
            <a:r>
              <a:rPr lang="sk-SK" sz="1600" dirty="0" err="1" smtClean="0"/>
              <a:t>dyslexiou</a:t>
            </a:r>
            <a:r>
              <a:rPr lang="sk-SK" sz="1600" dirty="0" smtClean="0"/>
              <a:t> tvrdým orieškom, </a:t>
            </a:r>
          </a:p>
          <a:p>
            <a:pPr algn="just"/>
            <a:r>
              <a:rPr lang="sk-SK" sz="1600" dirty="0" smtClean="0"/>
              <a:t>Všetko je potrebné nekonečne dlho opakovať, princípom učenia je využitie všetkých zmyslov,</a:t>
            </a:r>
          </a:p>
          <a:p>
            <a:pPr algn="just"/>
            <a:r>
              <a:rPr lang="sk-SK" sz="1600" dirty="0" smtClean="0"/>
              <a:t>Pri učení by mal prepojiť zrak – obrázky, so sluchom, prípadne aj s hmatom /vnímanie slov spojených s pohybom, obťahovaním atď. </a:t>
            </a:r>
          </a:p>
          <a:p>
            <a:pPr algn="just"/>
            <a:r>
              <a:rPr lang="sk-SK" sz="1600" dirty="0" smtClean="0"/>
              <a:t>Je pre nich ľahšie dosiahnuť komunikatívne kompetencie – teda najprv hovoria – potom píšu</a:t>
            </a:r>
          </a:p>
          <a:p>
            <a:pPr algn="just"/>
            <a:r>
              <a:rPr lang="sk-SK" sz="1600" dirty="0" smtClean="0"/>
              <a:t>Jedinci s VPU mávajú problémy s výslovnosťou – najmä preto, že majú ťažkosti so sluchovou percepciou a horšie artikulujú, </a:t>
            </a:r>
          </a:p>
          <a:p>
            <a:pPr algn="just"/>
            <a:r>
              <a:rPr lang="sk-SK" sz="1600" dirty="0" smtClean="0"/>
              <a:t>Nácviku správnej výslovnosti je potrebné venovať zvýšenú pozornosť, chyby nezdôrazňujeme, sústredíme sa na opakovanie správnej výslovnosti,</a:t>
            </a:r>
          </a:p>
          <a:p>
            <a:pPr algn="just"/>
            <a:r>
              <a:rPr lang="sk-SK" sz="1600" dirty="0" smtClean="0"/>
              <a:t>Pri výučbe cudzieho jazyka, ako aj v ostatných predmetoch, je potrebné stavať na tom, čo žiak vie, hlavne o tom, čo vie skutočne dobre,</a:t>
            </a:r>
          </a:p>
          <a:p>
            <a:pPr algn="just"/>
            <a:r>
              <a:rPr lang="sk-SK" sz="1600" dirty="0" smtClean="0"/>
              <a:t>Žiakom s VPU ide učenie jazykov pomalšie, s tým sa treba zmieriť. </a:t>
            </a:r>
          </a:p>
        </p:txBody>
      </p:sp>
      <p:pic>
        <p:nvPicPr>
          <p:cNvPr id="4" name="Obrázok 3" descr="Ako sa učiť cudzie jazyky? Polygloti to robia takto! – Magazín | Zones.s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50033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Dlhodobé úlohy eseje, seminárne práce, ako ich členiť do fáz, ako ich zvládnuť splniť v termíne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b="1" dirty="0" smtClean="0"/>
              <a:t>Plánovanie</a:t>
            </a:r>
            <a:r>
              <a:rPr lang="sk-SK" sz="1600" dirty="0" smtClean="0"/>
              <a:t> dlhodobých úloh patrí k zručnostiam, ktoré v budúcnosti šetria čas a nervy, jeho zanedbanie môže zapríčiniť veľa ťažkostí v škole aj v súkromnom živote, veľa krát sa to podceňuje, čo sa následne vypomstí,</a:t>
            </a:r>
          </a:p>
          <a:p>
            <a:pPr algn="just"/>
            <a:r>
              <a:rPr lang="sk-SK" sz="1600" b="1" dirty="0" smtClean="0"/>
              <a:t>pre organizáciu úloh a času sú v súčasnosti dostupné mnohé pomôcky</a:t>
            </a:r>
          </a:p>
          <a:p>
            <a:pPr algn="just"/>
            <a:r>
              <a:rPr lang="sk-SK" sz="1600" dirty="0" smtClean="0"/>
              <a:t> - diáre, kalendáre, aplikácie v mobile, rôzne hlasové pripomienky, treba si vybrať jednu pomôcku a používať ju </a:t>
            </a:r>
            <a:r>
              <a:rPr lang="sk-SK" sz="1600" b="1" dirty="0" smtClean="0"/>
              <a:t>pravidelne, </a:t>
            </a:r>
            <a:r>
              <a:rPr lang="sk-SK" sz="1600" dirty="0" smtClean="0"/>
              <a:t>aby sa z nej stal pomocník, </a:t>
            </a:r>
          </a:p>
          <a:p>
            <a:pPr algn="just"/>
            <a:r>
              <a:rPr lang="sk-SK" sz="1600" dirty="0" smtClean="0"/>
              <a:t>hneď po zadaní je dobré si spísať, čo všetko bude nutné urobiť na jej splnenie /napr. prečítanie knihy, potrebné materiály na vypracovanie úlohy je nutné vyhľadať a objednať,</a:t>
            </a:r>
          </a:p>
          <a:p>
            <a:pPr algn="just"/>
            <a:r>
              <a:rPr lang="sk-SK" sz="1600" dirty="0" smtClean="0"/>
              <a:t>len čo sú získané všetky podklady, je dobré začať s písaním, zostavíme osnovu práce, - úvod, jadro, záver, členenie kapitol, či myšlienkovú mapu, </a:t>
            </a:r>
          </a:p>
          <a:p>
            <a:pPr algn="just"/>
            <a:r>
              <a:rPr lang="sk-SK" sz="1600" dirty="0" smtClean="0"/>
              <a:t>dôležité je, aby ten, kto prácu zadal, jej aj porozumel, preto je dobré kontrolovať nielen obsahovú stránku a štylistiku, ale aj zrozumiteľnosť textu a pravopis,</a:t>
            </a:r>
          </a:p>
          <a:p>
            <a:pPr algn="just"/>
            <a:r>
              <a:rPr lang="sk-SK" sz="1600" dirty="0" smtClean="0"/>
              <a:t>na počítači je možnosť využiť kontrolu pravopisu. </a:t>
            </a:r>
          </a:p>
          <a:p>
            <a:endParaRPr lang="sk-SK" sz="1600" dirty="0" smtClean="0"/>
          </a:p>
          <a:p>
            <a:endParaRPr lang="sk-SK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si prispôsobiť počítač</a:t>
            </a:r>
            <a:br>
              <a:rPr lang="sk-SK" dirty="0" smtClean="0"/>
            </a:br>
            <a:r>
              <a:rPr lang="sk-SK" dirty="0" smtClean="0"/>
              <a:t> na prácu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Využívanie počítača na strednej škole sa už stáva normou, žiaci počítač využívajú pri písaní seminárnych prác, prezentácií, referátov, u žiakov s VPU pri spracovávaní poznámok z vyučovania, je výhodné vyskúšať niektorý z nasledujúcich typov:</a:t>
            </a:r>
          </a:p>
          <a:p>
            <a:pPr algn="just"/>
            <a:r>
              <a:rPr lang="sk-SK" sz="1600" b="1" dirty="0" smtClean="0"/>
              <a:t>Veľkosť a typ písma: </a:t>
            </a:r>
            <a:r>
              <a:rPr lang="sk-SK" sz="1600" dirty="0" smtClean="0"/>
              <a:t>U jedincov s </a:t>
            </a:r>
            <a:r>
              <a:rPr lang="sk-SK" sz="1600" dirty="0" err="1" smtClean="0"/>
              <a:t>dyslexiou</a:t>
            </a:r>
            <a:r>
              <a:rPr lang="sk-SK" sz="1600" dirty="0" smtClean="0"/>
              <a:t> využívanie bezpätkového písma – </a:t>
            </a:r>
            <a:r>
              <a:rPr lang="sk-SK" sz="1600" dirty="0" err="1" smtClean="0"/>
              <a:t>Arial</a:t>
            </a:r>
            <a:r>
              <a:rPr lang="sk-SK" sz="1600" dirty="0" smtClean="0"/>
              <a:t>, </a:t>
            </a:r>
            <a:r>
              <a:rPr lang="sk-SK" sz="1600" dirty="0" err="1" smtClean="0"/>
              <a:t>Calibri</a:t>
            </a:r>
            <a:r>
              <a:rPr lang="sk-SK" sz="1600" dirty="0" smtClean="0"/>
              <a:t>, </a:t>
            </a:r>
            <a:r>
              <a:rPr lang="sk-SK" sz="1600" dirty="0" err="1" smtClean="0"/>
              <a:t>Comic</a:t>
            </a:r>
            <a:r>
              <a:rPr lang="sk-SK" sz="1600" dirty="0" smtClean="0"/>
              <a:t> </a:t>
            </a:r>
            <a:r>
              <a:rPr lang="sk-SK" sz="1600" dirty="0" err="1" smtClean="0"/>
              <a:t>Sans</a:t>
            </a:r>
            <a:r>
              <a:rPr lang="sk-SK" sz="1600" dirty="0" smtClean="0"/>
              <a:t>, </a:t>
            </a:r>
            <a:r>
              <a:rPr lang="sk-SK" sz="1600" dirty="0" err="1" smtClean="0"/>
              <a:t>Tahoma</a:t>
            </a:r>
            <a:r>
              <a:rPr lang="sk-SK" sz="1600" dirty="0" smtClean="0"/>
              <a:t>, je dôležité nepísať všetko v jednom bloku, využívať odrážky, </a:t>
            </a:r>
          </a:p>
          <a:p>
            <a:pPr algn="just"/>
            <a:r>
              <a:rPr lang="sk-SK" sz="1600" dirty="0" smtClean="0"/>
              <a:t>využiť efekt inej ako čiernej a bielej farby písma a pozadia, </a:t>
            </a:r>
          </a:p>
          <a:p>
            <a:pPr algn="just"/>
            <a:r>
              <a:rPr lang="sk-SK" sz="1600" dirty="0" smtClean="0"/>
              <a:t>každému jedincovi s VPU vyhovuje trochu iné nastavenie textu,</a:t>
            </a:r>
          </a:p>
          <a:p>
            <a:pPr algn="just"/>
            <a:r>
              <a:rPr lang="sk-SK" sz="1600" dirty="0" smtClean="0"/>
              <a:t>oplatí sa vyskúšať niekoľko </a:t>
            </a:r>
            <a:r>
              <a:rPr lang="sk-SK" sz="1600" dirty="0" err="1" smtClean="0"/>
              <a:t>variánt</a:t>
            </a:r>
            <a:r>
              <a:rPr lang="sk-SK" sz="1600" dirty="0" smtClean="0"/>
              <a:t> a premýšľať nad tým, pri ktorom je pre dotyčného text najprehľadnejší a najpríjemnejšie sa mu číta,</a:t>
            </a:r>
          </a:p>
          <a:p>
            <a:pPr algn="just"/>
            <a:r>
              <a:rPr lang="sk-SK" sz="1600" dirty="0" smtClean="0"/>
              <a:t>Veľakrát budete prekvapení, ako malá zmena môže viesť k veľkej úľave a spríjemneniu prostredia počítača.</a:t>
            </a:r>
            <a:endParaRPr lang="sk-SK" sz="1600" dirty="0"/>
          </a:p>
        </p:txBody>
      </p:sp>
      <p:pic>
        <p:nvPicPr>
          <p:cNvPr id="4" name="Obrázok 3" descr="Online vyučovanie cez mobil | Datacomp.s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142852"/>
            <a:ext cx="2243141" cy="128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Mests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1232</TotalTime>
  <Words>1980</Words>
  <Application>Microsoft Office PowerPoint</Application>
  <PresentationFormat>Prezentácia na obrazovke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Arkáda</vt:lpstr>
      <vt:lpstr>Vývinové poruchy učenia  rady pre rodičov a učiteľov stredná škola  – rodina  7.Časť</vt:lpstr>
      <vt:lpstr>Vyberáme vhodnú strednú školu čím sa riadiť, ako vybrať</vt:lpstr>
      <vt:lpstr>Aké otázky si klásť, keď hľadáme vhodnú strednú školu? </vt:lpstr>
      <vt:lpstr>Aké otázky si klásť, keď hľadáme vhodnú strednú školu? </vt:lpstr>
      <vt:lpstr>Domáca príprava do školy </vt:lpstr>
      <vt:lpstr>Práca s odbornými textami  v učebniciach</vt:lpstr>
      <vt:lpstr>Učíme sa cudzie jazyky</vt:lpstr>
      <vt:lpstr>Dlhodobé úlohy eseje, seminárne práce, ako ich členiť do fáz, ako ich zvládnuť splniť v termíne</vt:lpstr>
      <vt:lpstr>Ako si prispôsobiť počítač  na prácu</vt:lpstr>
      <vt:lpstr>Využitie moderných technológií</vt:lpstr>
      <vt:lpstr>Dyslexia nie je len nesprávne  čítanie, kde inde si dať na ňu pozor</vt:lpstr>
      <vt:lpstr>Vyberáme vysokú školu</vt:lpstr>
      <vt:lpstr>Príprava na výkon profesie</vt:lpstr>
      <vt:lpstr>                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Vývinové poruchy učenia  rady pre rodičov a učiteľov stredná škola  – rodina  8.Časť</dc:title>
  <dc:creator>hp</dc:creator>
  <cp:lastModifiedBy>hp</cp:lastModifiedBy>
  <cp:revision>130</cp:revision>
  <dcterms:created xsi:type="dcterms:W3CDTF">2021-02-03T14:21:17Z</dcterms:created>
  <dcterms:modified xsi:type="dcterms:W3CDTF">2021-04-14T08:12:38Z</dcterms:modified>
</cp:coreProperties>
</file>