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6717FC-38BD-409A-890F-5D5BFA51EB4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5C554D-3AB5-4C23-B201-10CE11B0437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Vývinové poruchy učenia </a:t>
            </a:r>
            <a:br>
              <a:rPr lang="sk-SK" dirty="0" smtClean="0"/>
            </a:br>
            <a:r>
              <a:rPr lang="sk-SK" dirty="0" smtClean="0"/>
              <a:t>rady pre rodičov a učiteľov stredná škola – </a:t>
            </a:r>
            <a:r>
              <a:rPr lang="sk-SK" smtClean="0"/>
              <a:t>škola  </a:t>
            </a:r>
            <a:r>
              <a:rPr lang="sk-SK" sz="2000" dirty="0" smtClean="0"/>
              <a:t>8</a:t>
            </a:r>
            <a:r>
              <a:rPr lang="sk-SK" sz="2000" smtClean="0"/>
              <a:t>.Časť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Centrum pedagogicko-psychologického poradenstva a prevencie Trebišov</a:t>
            </a:r>
          </a:p>
          <a:p>
            <a:r>
              <a:rPr lang="sk-SK" dirty="0" smtClean="0"/>
              <a:t>                                                            </a:t>
            </a:r>
            <a:r>
              <a:rPr lang="sk-SK" sz="1400" dirty="0" smtClean="0"/>
              <a:t>Mgr. Jaroslava </a:t>
            </a:r>
            <a:r>
              <a:rPr lang="sk-SK" sz="1400" dirty="0" err="1" smtClean="0"/>
              <a:t>Nitraiová</a:t>
            </a:r>
            <a:endParaRPr lang="sk-SK" sz="1400" dirty="0" smtClean="0"/>
          </a:p>
          <a:p>
            <a:r>
              <a:rPr lang="sk-SK" sz="1400" dirty="0" smtClean="0"/>
              <a:t>                                                                                    </a:t>
            </a:r>
            <a:r>
              <a:rPr lang="sk-SK" sz="1200" dirty="0" smtClean="0"/>
              <a:t>špeciálny pedagóg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Školské výsledky sú len malá časť života, dôležité sú prístupy a návyky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V dnešnej veľmi rýchlo sa meniacej dobe nikto z nás nemá predstavu o to, v akom svete budú žiť naše deti, </a:t>
            </a:r>
          </a:p>
          <a:p>
            <a:pPr algn="just"/>
            <a:r>
              <a:rPr lang="sk-SK" sz="1600" dirty="0" smtClean="0"/>
              <a:t>dnešnou jedinou istotou je, že sa všetci musíme priebežne stále učiť niečo nové, pretože sa naše prostredie dynamicky mení, </a:t>
            </a:r>
          </a:p>
          <a:p>
            <a:pPr algn="just"/>
            <a:r>
              <a:rPr lang="sk-SK" sz="1600" b="1" dirty="0" smtClean="0"/>
              <a:t>deti ktoré vedia, ako s informáciami pracovať, </a:t>
            </a:r>
          </a:p>
          <a:p>
            <a:pPr algn="just"/>
            <a:r>
              <a:rPr lang="sk-SK" sz="1600" b="1" dirty="0" smtClean="0"/>
              <a:t>dokážu odlíšiť podstatné od nepodstatného, </a:t>
            </a:r>
          </a:p>
          <a:p>
            <a:pPr algn="just"/>
            <a:r>
              <a:rPr lang="sk-SK" sz="1600" b="1" dirty="0" smtClean="0"/>
              <a:t>sú pracovité a efektívne, </a:t>
            </a:r>
          </a:p>
          <a:p>
            <a:pPr algn="just"/>
            <a:r>
              <a:rPr lang="sk-SK" sz="1600" b="1" dirty="0" smtClean="0"/>
              <a:t>vedia relaxovať a majú dobré vzťahy s ľuďmi sa v živote nestratia, </a:t>
            </a:r>
          </a:p>
          <a:p>
            <a:pPr algn="just"/>
            <a:r>
              <a:rPr lang="sk-SK" sz="1600" b="1" dirty="0" smtClean="0"/>
              <a:t>aj keď nastanú akékoľvek zmeny</a:t>
            </a:r>
            <a:r>
              <a:rPr lang="sk-SK" sz="1600" dirty="0" smtClean="0"/>
              <a:t>,</a:t>
            </a:r>
          </a:p>
          <a:p>
            <a:pPr algn="just"/>
            <a:r>
              <a:rPr lang="sk-SK" sz="1600" dirty="0" smtClean="0"/>
              <a:t>deti s VPU sa väčšinou počas školskej dochádzky musia učiť priebežne, viac ako ostatní, ak ich povzbudíme k určitej systematickosti a vytrvalosti, dáme im do života veľmi dôležité vlastnosti, </a:t>
            </a:r>
          </a:p>
          <a:p>
            <a:pPr algn="just"/>
            <a:r>
              <a:rPr lang="sk-SK" sz="1600" dirty="0" smtClean="0"/>
              <a:t>keď dieťa chodí do školy, najmä v prípade, že má nejaký hendikep, zdá sa nám, že nič nie je dôležitejšie ako jeho známky, ale s odstupom času vidíme aj na svojom živote, že najdôležitejšie sú návyky a prístupy.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                Ďakujem </a:t>
            </a:r>
            <a:r>
              <a:rPr lang="sk-SK" dirty="0" smtClean="0"/>
              <a:t>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sz="1900" dirty="0" smtClean="0"/>
              <a:t>Zoznam použitej literatúry: </a:t>
            </a:r>
            <a:r>
              <a:rPr lang="sk-SK" sz="1900" dirty="0" err="1" smtClean="0"/>
              <a:t>Krejčová,L</a:t>
            </a:r>
            <a:r>
              <a:rPr lang="sk-SK" sz="1900" dirty="0" smtClean="0"/>
              <a:t>. – Hladíková, Z. a kol.: Vývinové poruchy učenia, 2018 ISBN 978-80-566-0760-2 </a:t>
            </a:r>
          </a:p>
          <a:p>
            <a:endParaRPr lang="sk-SK" sz="1900" dirty="0" smtClean="0"/>
          </a:p>
          <a:p>
            <a:r>
              <a:rPr lang="sk-SK" sz="1900" dirty="0" smtClean="0"/>
              <a:t>                                                                    Mgr. Jaroslava </a:t>
            </a:r>
            <a:r>
              <a:rPr lang="sk-SK" sz="1900" dirty="0" err="1" smtClean="0"/>
              <a:t>Nitraiová</a:t>
            </a:r>
            <a:endParaRPr lang="sk-SK" sz="1900" dirty="0"/>
          </a:p>
        </p:txBody>
      </p:sp>
      <p:pic>
        <p:nvPicPr>
          <p:cNvPr id="4" name="Obrázok 3" descr="CPPPaP Trebišo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4214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Deviataci, pozor! Treba si vybrať školu - Škola - Užitočná pravda -  Pravda.s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000372"/>
            <a:ext cx="4929222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Aj „výberová stredná škola“ musí akceptovať VPU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1600" dirty="0" smtClean="0"/>
              <a:t>Súčasná legislatíva jednoznačne hovorí o tom, že žiaci s VPU majú nárok na štúdium v súlade so svojimi potrebami,</a:t>
            </a:r>
          </a:p>
          <a:p>
            <a:pPr algn="just"/>
            <a:r>
              <a:rPr lang="sk-SK" sz="1600" dirty="0" smtClean="0"/>
              <a:t>priebeh </a:t>
            </a:r>
            <a:r>
              <a:rPr lang="sk-SK" sz="1600" b="1" dirty="0" smtClean="0"/>
              <a:t>štúdia a realizácia skúšok a testov, vrátane záverečných skúšok, majú byť podľa Zákona o výchove a vzdelávaní (§63ods.5 a §65,ods.3) prispôsobené,</a:t>
            </a:r>
          </a:p>
          <a:p>
            <a:pPr algn="just"/>
            <a:r>
              <a:rPr lang="sk-SK" sz="1600" dirty="0" smtClean="0"/>
              <a:t>to neznamená, že žiak zvládne učivo v menšom rozsahu, že bude odchádzať zo školy s vysvedčením o maturitnej skúške a pritom nebude vedieť to isté, čo jeho spolužiaci,</a:t>
            </a:r>
          </a:p>
          <a:p>
            <a:pPr algn="just"/>
            <a:r>
              <a:rPr lang="sk-SK" sz="1600" dirty="0" smtClean="0"/>
              <a:t>znamená to, že </a:t>
            </a:r>
            <a:r>
              <a:rPr lang="sk-SK" sz="1600" b="1" dirty="0" smtClean="0"/>
              <a:t>výučbu a skúšky bude pri vybraných príležitostiach realizovať odlišne,</a:t>
            </a:r>
          </a:p>
          <a:p>
            <a:pPr algn="just"/>
            <a:r>
              <a:rPr lang="sk-SK" sz="1600" dirty="0" smtClean="0"/>
              <a:t>v praxi väčšina stredných škôl žiakom s VPU podporné opatrenia a IVP poskytuje,</a:t>
            </a:r>
          </a:p>
          <a:p>
            <a:pPr algn="just"/>
            <a:r>
              <a:rPr lang="sk-SK" sz="1600" dirty="0" smtClean="0"/>
              <a:t>už v prihláške na strednú školu výchovný poradca zaškrtáva kolónku, či bol žiak na ZŠ integrovaný a čo má záujem v integrácii pokračovať aj na strednej škole,</a:t>
            </a:r>
          </a:p>
          <a:p>
            <a:pPr algn="just"/>
            <a:r>
              <a:rPr lang="sk-SK" sz="1600" dirty="0" smtClean="0"/>
              <a:t>Na strednej škole je rozhodne </a:t>
            </a:r>
            <a:r>
              <a:rPr lang="sk-SK" sz="1600" dirty="0" err="1" smtClean="0"/>
              <a:t>žiadúce</a:t>
            </a:r>
            <a:r>
              <a:rPr lang="sk-SK" sz="1600" dirty="0" smtClean="0"/>
              <a:t>, aby sám žiak sformuloval do IVP, čo potrebuje na zvládanie štúdia /napr. predĺženie času na prácu, možnosť zápisov do počítača namiesto rukou, poskytovanie podkladov z vyučovania, ústne skúšanie namiesto písomného ...</a:t>
            </a:r>
            <a:endParaRPr lang="sk-SK" sz="1600" dirty="0"/>
          </a:p>
        </p:txBody>
      </p:sp>
      <p:pic>
        <p:nvPicPr>
          <p:cNvPr id="4" name="Obrázok 3" descr="Ministerstvo zhodnotilo školský rok, priblížilo zmeny a pochválilo sa  úspechmi - Webnoviny.s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142852"/>
            <a:ext cx="1785950" cy="109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Aj „výberová stredná škola“ musí akceptovať VPU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dirty="0" smtClean="0"/>
              <a:t>Dôležitá je vždy zhoda a žiak by rozhodne mal dať najavo, </a:t>
            </a:r>
          </a:p>
          <a:p>
            <a:pPr algn="just"/>
            <a:r>
              <a:rPr lang="sk-SK" sz="1800" dirty="0" smtClean="0"/>
              <a:t>že si uvedomuje </a:t>
            </a:r>
            <a:r>
              <a:rPr lang="sk-SK" sz="1800" b="1" dirty="0" smtClean="0"/>
              <a:t>svoje povinnosti </a:t>
            </a:r>
            <a:r>
              <a:rPr lang="sk-SK" sz="1800" dirty="0" smtClean="0"/>
              <a:t>a je ochotný sa štúdiu v rámci svojich možností venovať,</a:t>
            </a:r>
          </a:p>
          <a:p>
            <a:pPr algn="just"/>
            <a:r>
              <a:rPr lang="sk-SK" sz="1800" dirty="0" smtClean="0"/>
              <a:t> </a:t>
            </a:r>
            <a:r>
              <a:rPr lang="sk-SK" sz="1800" b="1" dirty="0" smtClean="0"/>
              <a:t>v skutočnosti žiak s VPU musí vždy viac študovať viac,</a:t>
            </a:r>
          </a:p>
          <a:p>
            <a:pPr algn="just"/>
            <a:r>
              <a:rPr lang="sk-SK" sz="1800" dirty="0" smtClean="0"/>
              <a:t> pracovať a snažiť sa </a:t>
            </a:r>
            <a:r>
              <a:rPr lang="sk-SK" sz="1800" b="1" dirty="0" smtClean="0"/>
              <a:t>aby zvládol to isté, </a:t>
            </a:r>
          </a:p>
          <a:p>
            <a:pPr algn="just"/>
            <a:r>
              <a:rPr lang="sk-SK" sz="1800" b="1" dirty="0" smtClean="0"/>
              <a:t>čo jeho spolužiaci</a:t>
            </a:r>
            <a:r>
              <a:rPr lang="sk-SK" sz="1800" dirty="0" smtClean="0"/>
              <a:t>, napriek faktu, že je v niektorých ohľadoch talentovanejší,</a:t>
            </a:r>
          </a:p>
          <a:p>
            <a:pPr algn="just"/>
            <a:r>
              <a:rPr lang="sk-SK" sz="1800" dirty="0" smtClean="0"/>
              <a:t>práve preto si však zaslúži upraviť podmienky štúdia tak, </a:t>
            </a:r>
          </a:p>
          <a:p>
            <a:pPr algn="just"/>
            <a:r>
              <a:rPr lang="sk-SK" sz="1800" dirty="0" smtClean="0"/>
              <a:t>aby mohol svoje nadanie prejaviť a študovať odbor, ktorý si vybral, ktorý ho zaujíma, </a:t>
            </a:r>
          </a:p>
          <a:p>
            <a:pPr algn="just"/>
            <a:r>
              <a:rPr lang="sk-SK" sz="1800" dirty="0" smtClean="0"/>
              <a:t>alebo študovať všeobecné gymnázium a pripravovať sa </a:t>
            </a:r>
          </a:p>
          <a:p>
            <a:pPr algn="just"/>
            <a:r>
              <a:rPr lang="sk-SK" sz="1800" dirty="0" smtClean="0"/>
              <a:t>na ďalšie štúdium na vysokej či vyššej odbornej škole.</a:t>
            </a:r>
            <a:endParaRPr lang="sk-SK" sz="1800" dirty="0"/>
          </a:p>
        </p:txBody>
      </p:sp>
      <p:pic>
        <p:nvPicPr>
          <p:cNvPr id="4" name="Obrázok 3" descr="Čo do školy 2019… stredná škola | TECHBOX.s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14290"/>
            <a:ext cx="1826685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PC pri výučbe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Vo väčšine stredných škôl nie je v súčasnej dobe problém dohodnúť sa, že žiak bude pri výučbe používať počítač,</a:t>
            </a:r>
          </a:p>
          <a:p>
            <a:pPr algn="just"/>
            <a:r>
              <a:rPr lang="sk-SK" sz="1600" dirty="0" smtClean="0"/>
              <a:t>pri používaní počítača je dobré </a:t>
            </a:r>
            <a:r>
              <a:rPr lang="sk-SK" sz="1600" b="1" dirty="0" smtClean="0"/>
              <a:t>dodržiavať niekoľko základných pravidiel</a:t>
            </a:r>
            <a:r>
              <a:rPr lang="sk-SK" sz="1600" dirty="0" smtClean="0"/>
              <a:t>,</a:t>
            </a:r>
          </a:p>
          <a:p>
            <a:pPr algn="just"/>
            <a:r>
              <a:rPr lang="sk-SK" sz="1600" dirty="0" smtClean="0"/>
              <a:t>prvým z nich</a:t>
            </a:r>
            <a:r>
              <a:rPr lang="sk-SK" sz="1600" b="1" dirty="0" smtClean="0"/>
              <a:t> písať dostatočne rýchlo všetkými desiatimi prstami</a:t>
            </a:r>
            <a:r>
              <a:rPr lang="sk-SK" sz="1600" dirty="0" smtClean="0"/>
              <a:t>, je výhodné keď si túto zručnosť žiaci osvoja už v priebehu druhého stupňa ZŠ, prečo je to potrebné? </a:t>
            </a:r>
          </a:p>
          <a:p>
            <a:pPr algn="just"/>
            <a:r>
              <a:rPr lang="sk-SK" sz="1600" dirty="0" smtClean="0"/>
              <a:t>žiak nemusí sledovať klávesnicu, namiesto toho môže sledovať tabuľu, alebo prezentáciu a priamo prepisovať dôležité informácie,</a:t>
            </a:r>
          </a:p>
          <a:p>
            <a:pPr algn="just"/>
            <a:r>
              <a:rPr lang="sk-SK" sz="1600" dirty="0" smtClean="0"/>
              <a:t>ďalšie pravidlo hovorí, že </a:t>
            </a:r>
            <a:r>
              <a:rPr lang="sk-SK" sz="1600" b="1" dirty="0" smtClean="0"/>
              <a:t>každý vyučovací predmet musí mať v počítači svoju zložku a každý zápis z vyučovacej hodiny musí byť v samostatnom označenom dokumente, </a:t>
            </a:r>
            <a:r>
              <a:rPr lang="sk-SK" sz="1600" dirty="0" smtClean="0"/>
              <a:t>ideálne je v názve dokumentu uviesť aj dátum a tému, ktorá zaistí prehľadnosť,</a:t>
            </a:r>
          </a:p>
          <a:p>
            <a:pPr algn="just"/>
            <a:r>
              <a:rPr lang="sk-SK" sz="1600" dirty="0" smtClean="0"/>
              <a:t>nesmierne dôležité pravidlo pri práci s PC na vyučovaní stanovuje, že </a:t>
            </a:r>
            <a:r>
              <a:rPr lang="sk-SK" sz="1600" b="1" dirty="0" smtClean="0"/>
              <a:t>pri výučbe žiak nerobí na počítači nič iné, ako si zapisuje,</a:t>
            </a:r>
          </a:p>
          <a:p>
            <a:pPr algn="just"/>
            <a:r>
              <a:rPr lang="sk-SK" sz="1600" dirty="0" smtClean="0"/>
              <a:t>okrem procesu učenia je možné PC využiť aj na </a:t>
            </a:r>
            <a:r>
              <a:rPr lang="sk-SK" sz="1600" b="1" dirty="0" smtClean="0"/>
              <a:t>preverovanie znalostí a skúšanie</a:t>
            </a:r>
            <a:r>
              <a:rPr lang="sk-SK" sz="1600" dirty="0" smtClean="0"/>
              <a:t>, dnes je už bežné, že žiaci môžu písať na PC slohové práce.</a:t>
            </a:r>
            <a:endParaRPr lang="sk-SK" sz="1600" dirty="0"/>
          </a:p>
        </p:txBody>
      </p:sp>
      <p:pic>
        <p:nvPicPr>
          <p:cNvPr id="4" name="Obrázok 3" descr="BSK pomáha s výberom strednej školy prostredníctvom špeciálneho webu |  Školský portá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290"/>
            <a:ext cx="287179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Písanie poznámok z vyučovania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Na strednej škole je táto zručnosť prenesená na žiaka, </a:t>
            </a:r>
          </a:p>
          <a:p>
            <a:pPr algn="just"/>
            <a:r>
              <a:rPr lang="sk-SK" sz="1600" dirty="0" smtClean="0"/>
              <a:t>je na ňom či si bude alebo nebude robiť poznámky,</a:t>
            </a:r>
          </a:p>
          <a:p>
            <a:pPr algn="just"/>
            <a:r>
              <a:rPr lang="sk-SK" sz="1600" dirty="0" smtClean="0"/>
              <a:t>vyučujúci vyžadujú znalosti, písanie poznámok z vyučovania je užitočné, </a:t>
            </a:r>
          </a:p>
          <a:p>
            <a:pPr algn="just"/>
            <a:r>
              <a:rPr lang="sk-SK" sz="1600" dirty="0" smtClean="0"/>
              <a:t>pri písaní poznámok nepíšeme súvislý text, </a:t>
            </a:r>
            <a:r>
              <a:rPr lang="sk-SK" sz="1600" b="1" dirty="0" smtClean="0"/>
              <a:t>postačia odrážky</a:t>
            </a:r>
            <a:r>
              <a:rPr lang="sk-SK" sz="1600" dirty="0" smtClean="0"/>
              <a:t>, </a:t>
            </a:r>
          </a:p>
          <a:p>
            <a:pPr algn="just"/>
            <a:r>
              <a:rPr lang="sk-SK" sz="1600" dirty="0" smtClean="0"/>
              <a:t>ktoré oddeľujú informácie, </a:t>
            </a:r>
            <a:r>
              <a:rPr lang="sk-SK" sz="1600" b="1" dirty="0" smtClean="0"/>
              <a:t>skratky</a:t>
            </a:r>
            <a:r>
              <a:rPr lang="sk-SK" sz="1600" dirty="0" smtClean="0"/>
              <a:t> – ak presne vieme čo znamenajú,</a:t>
            </a:r>
          </a:p>
          <a:p>
            <a:pPr algn="just"/>
            <a:r>
              <a:rPr lang="sk-SK" sz="1600" dirty="0" smtClean="0"/>
              <a:t>či sú poznámky, ktoré sme si vytvorili efektívne, zistíme tak,</a:t>
            </a:r>
          </a:p>
          <a:p>
            <a:pPr algn="just"/>
            <a:r>
              <a:rPr lang="sk-SK" sz="1600" dirty="0" smtClean="0"/>
              <a:t> že sa na ne o niekoľko dní pozrieme znova,</a:t>
            </a:r>
          </a:p>
          <a:p>
            <a:pPr algn="just"/>
            <a:r>
              <a:rPr lang="sk-SK" sz="1600" dirty="0" smtClean="0"/>
              <a:t>ak sa podarilo napísať všetko dôležité, mali by sme byť schopní podľa vlastných záznamov porozprávať,</a:t>
            </a:r>
          </a:p>
          <a:p>
            <a:pPr algn="just"/>
            <a:r>
              <a:rPr lang="sk-SK" sz="1600" dirty="0" smtClean="0"/>
              <a:t> z čoho sme si poznámky robili,</a:t>
            </a:r>
          </a:p>
          <a:p>
            <a:pPr algn="just"/>
            <a:r>
              <a:rPr lang="sk-SK" sz="1600" dirty="0" smtClean="0"/>
              <a:t>čo je prehľadné pre jedného nemusí byť prehľadné pre druhého, </a:t>
            </a:r>
          </a:p>
          <a:p>
            <a:pPr algn="just"/>
            <a:r>
              <a:rPr lang="sk-SK" sz="1600" dirty="0" smtClean="0"/>
              <a:t>preto je dobré riadiť sa podľa seba a využívať spôsoby robenia poznámok, ktoré sú pre nás najužitočnejšie.</a:t>
            </a:r>
            <a:endParaRPr lang="sk-SK" sz="1600" dirty="0"/>
          </a:p>
        </p:txBody>
      </p:sp>
      <p:pic>
        <p:nvPicPr>
          <p:cNvPr id="4" name="Obrázok 3" descr="Domáce úlohy deti chápu ako zločin a trest | Dieťa | Články | MAMA a J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57166"/>
            <a:ext cx="17335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prezentácií a podkladov od učiteľov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Učitelia často poskytujú nielen žiakom s VPU rôzne podklady, ktoré majú vzťah k danej látke,</a:t>
            </a:r>
          </a:p>
          <a:p>
            <a:pPr algn="just"/>
            <a:r>
              <a:rPr lang="sk-SK" sz="1600" dirty="0" smtClean="0"/>
              <a:t>ide o dokumenty buď v elektronickej podobe, odkopírované texty, ...</a:t>
            </a:r>
          </a:p>
          <a:p>
            <a:pPr algn="just"/>
            <a:r>
              <a:rPr lang="sk-SK" sz="1600" dirty="0" smtClean="0"/>
              <a:t>v prípade dokumentov v </a:t>
            </a:r>
            <a:r>
              <a:rPr lang="sk-SK" sz="1600" b="1" dirty="0" smtClean="0"/>
              <a:t>elektronickej podobe /</a:t>
            </a:r>
            <a:r>
              <a:rPr lang="sk-SK" sz="1600" b="1" dirty="0" err="1" smtClean="0"/>
              <a:t>word</a:t>
            </a:r>
            <a:r>
              <a:rPr lang="sk-SK" sz="1600" b="1" dirty="0" smtClean="0"/>
              <a:t>, </a:t>
            </a:r>
            <a:r>
              <a:rPr lang="sk-SK" sz="1600" b="1" dirty="0" err="1" smtClean="0"/>
              <a:t>powerpoint</a:t>
            </a:r>
            <a:r>
              <a:rPr lang="sk-SK" sz="1600" b="1" dirty="0" smtClean="0"/>
              <a:t> prezentácie../ </a:t>
            </a:r>
            <a:r>
              <a:rPr lang="sk-SK" sz="1600" dirty="0" smtClean="0"/>
              <a:t>je vhodné, aby si ich žiak upravoval podľa svojich potrieb, </a:t>
            </a:r>
          </a:p>
          <a:p>
            <a:pPr algn="just"/>
            <a:r>
              <a:rPr lang="sk-SK" sz="1600" dirty="0" smtClean="0"/>
              <a:t>ak ide o vytlačené texty, je dobré si tieto podklady vlepovať priamo do zošitov, alebo ich zakladať do </a:t>
            </a:r>
            <a:r>
              <a:rPr lang="sk-SK" sz="1600" dirty="0" err="1" smtClean="0"/>
              <a:t>šanónov</a:t>
            </a:r>
            <a:r>
              <a:rPr lang="sk-SK" sz="1600" dirty="0" smtClean="0"/>
              <a:t> pre daný vyučovací predmet,</a:t>
            </a:r>
          </a:p>
          <a:p>
            <a:pPr algn="just"/>
            <a:r>
              <a:rPr lang="sk-SK" sz="1600" dirty="0" smtClean="0"/>
              <a:t>veľmi dôležité je mať vo všetkých písomných materiáloch poriadok a vedieť sa v nich orientovať,</a:t>
            </a:r>
          </a:p>
          <a:p>
            <a:pPr algn="just"/>
            <a:r>
              <a:rPr lang="sk-SK" sz="1600" dirty="0" smtClean="0"/>
              <a:t>je dobré venovať organizácii študijných materiálov dostatok času a nájsť systém, ktorý danému jedincovi vyhovuje, </a:t>
            </a:r>
          </a:p>
          <a:p>
            <a:pPr algn="just"/>
            <a:r>
              <a:rPr lang="sk-SK" sz="1600" dirty="0" smtClean="0"/>
              <a:t>všetky spôsoby by však mali viesť k prehľadnosti a rýchlej orientácii v podkladoch určených na učenie v rámci domácej prípravy. 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Komunikácia s učiteľmi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„</a:t>
            </a:r>
            <a:r>
              <a:rPr lang="sk-SK" sz="1600" dirty="0" err="1" smtClean="0"/>
              <a:t>Stýčným</a:t>
            </a:r>
            <a:r>
              <a:rPr lang="sk-SK" sz="1600" dirty="0" smtClean="0"/>
              <a:t> dôstojníkom“ pre žiakov s VPU na všetkých typoch škôl je výchovný poradca,</a:t>
            </a:r>
          </a:p>
          <a:p>
            <a:pPr algn="just"/>
            <a:r>
              <a:rPr lang="sk-SK" sz="1600" dirty="0" smtClean="0"/>
              <a:t>po nástupe na strednú školu je možné komunikáciu o VPU začať buď s triednym učiteľom, alebo s výchovným poradcom,</a:t>
            </a:r>
          </a:p>
          <a:p>
            <a:pPr algn="just"/>
            <a:r>
              <a:rPr lang="sk-SK" sz="1600" dirty="0" smtClean="0"/>
              <a:t>pri komunikácii s učiteľmi je tiež vhodné </a:t>
            </a:r>
            <a:r>
              <a:rPr lang="sk-SK" sz="1600" b="1" dirty="0" smtClean="0"/>
              <a:t>nehovoriť o úľavách a nežiadať úľavy,</a:t>
            </a:r>
            <a:r>
              <a:rPr lang="sk-SK" sz="1600" dirty="0" smtClean="0"/>
              <a:t> ak má žiak skutočne ťažkosti v písomnom a čitateľskom prejave spôsobené VPU, </a:t>
            </a:r>
            <a:r>
              <a:rPr lang="sk-SK" sz="1600" b="1" dirty="0" smtClean="0"/>
              <a:t>potrebuje prispôsobiť výučbu svojím potrebám,</a:t>
            </a:r>
          </a:p>
          <a:p>
            <a:pPr algn="just"/>
            <a:r>
              <a:rPr lang="sk-SK" sz="1600" dirty="0" smtClean="0"/>
              <a:t>v dnešnej dobe je možné s učiteľmi komunikovať mnohými spôsobmi, nie sú nutné stretnutia, môžeme využiť e-maily, telefóny, </a:t>
            </a:r>
            <a:r>
              <a:rPr lang="sk-SK" sz="1600" dirty="0" err="1" smtClean="0"/>
              <a:t>facebook</a:t>
            </a:r>
            <a:r>
              <a:rPr lang="sk-SK" sz="1600" dirty="0" smtClean="0"/>
              <a:t>, </a:t>
            </a:r>
          </a:p>
          <a:p>
            <a:pPr algn="just"/>
            <a:r>
              <a:rPr lang="sk-SK" sz="1600" dirty="0" smtClean="0"/>
              <a:t>stáva sa, že dospievajúci po prestupe na strednú školu nechcú o svojich ťažkostiach hovoriť, a presvedčia rodičov, že nebudú učiteľom hovoriť, že majú VPU, chcú učenie zvládnuť rovnako ako spolužiaci, </a:t>
            </a:r>
          </a:p>
          <a:p>
            <a:pPr algn="just"/>
            <a:r>
              <a:rPr lang="sk-SK" sz="1600" dirty="0" smtClean="0"/>
              <a:t>možno je dobré dohodnúť sa na kompromise, že triedny učiteľ, ktorému žiak dôveruje, bude informáciu vedieť, vrátane faktu, že žiak chce skúsiť pracovať bez úpravy podmienok a ak by sa objavili výraznejšie ťažkosti nebudú učitelia až takí rozhorčení, že žiak prichádza s informáciou vtedy, keď sa mu to hodí,</a:t>
            </a:r>
          </a:p>
          <a:p>
            <a:pPr algn="just"/>
            <a:r>
              <a:rPr lang="sk-SK" sz="1600" dirty="0" smtClean="0"/>
              <a:t>vyučujúci, ktorý by bol do situácie zasvätený, im môže vysvetliť, o čo ide.</a:t>
            </a:r>
            <a:endParaRPr lang="sk-SK" sz="1600" dirty="0"/>
          </a:p>
        </p:txBody>
      </p:sp>
      <p:pic>
        <p:nvPicPr>
          <p:cNvPr id="4" name="Obrázok 3" descr="Ako hovoriť s učiteľom svojho dieťaťa, aby sme predchádzali konfliktom a  hľadali pozitívne riešenia? | eduworld.s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14290"/>
            <a:ext cx="3000396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vysvetliť učiteľom odborných predmetov, čo znamená VPU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b="1" dirty="0" smtClean="0"/>
              <a:t>Vysvetľovať je možné len tým, ktorí sú ochotní počúvať a snažiť sa o porozumenie,</a:t>
            </a:r>
          </a:p>
          <a:p>
            <a:pPr algn="just"/>
            <a:r>
              <a:rPr lang="sk-SK" sz="1600" dirty="0" smtClean="0"/>
              <a:t>dôležité je, aby VPU akceptovali a nechali si od odborníkov na problematiku VPU poradiť, ako so žiakmi pracovať, nemusia poznať všetky detaily, ale je potrebné chápať, čo je podstatné pre ich vyučovací predmet,</a:t>
            </a:r>
          </a:p>
          <a:p>
            <a:pPr algn="just"/>
            <a:r>
              <a:rPr lang="sk-SK" sz="1600" dirty="0" smtClean="0"/>
              <a:t>osvedčuje sa tiež, keď si rodič dohodne konzultácie s jednotlivými učiteľmi odborných predmetov osobitne a spoločne preberú, s akými problémami sa žiak s VPU stretáva a ako ich riešiť</a:t>
            </a:r>
          </a:p>
          <a:p>
            <a:pPr algn="just"/>
            <a:r>
              <a:rPr lang="sk-SK" sz="1600" b="1" dirty="0" smtClean="0"/>
              <a:t>Tipy, ktoré môžu pomôcť:</a:t>
            </a:r>
          </a:p>
          <a:p>
            <a:pPr algn="just"/>
            <a:r>
              <a:rPr lang="sk-SK" sz="1600" dirty="0" smtClean="0"/>
              <a:t>vzájomné porozumenie problému,</a:t>
            </a:r>
          </a:p>
          <a:p>
            <a:pPr algn="just"/>
            <a:r>
              <a:rPr lang="sk-SK" sz="1600" dirty="0" smtClean="0"/>
              <a:t>stratégie s pomocou plánovania, so zapisovaním úloh,</a:t>
            </a:r>
          </a:p>
          <a:p>
            <a:pPr algn="just"/>
            <a:r>
              <a:rPr lang="sk-SK" sz="1600" dirty="0" smtClean="0"/>
              <a:t>pripomenutie, že sa blíži termín odovzdávania dlhodobej úlohy, </a:t>
            </a:r>
          </a:p>
          <a:p>
            <a:pPr algn="just"/>
            <a:r>
              <a:rPr lang="sk-SK" sz="1600" dirty="0" smtClean="0"/>
              <a:t>povoliť kompenzačné prostriedky ako počítač, diktafón,</a:t>
            </a:r>
          </a:p>
          <a:p>
            <a:pPr algn="just"/>
            <a:r>
              <a:rPr lang="sk-SK" sz="1600" dirty="0" smtClean="0"/>
              <a:t>poskytnúť na učenie prezentáciu, ktorú si učiteľ spravil na výučbu,</a:t>
            </a:r>
          </a:p>
          <a:p>
            <a:pPr algn="just"/>
            <a:r>
              <a:rPr lang="sk-SK" sz="1600" dirty="0" smtClean="0"/>
              <a:t>ústne skúšanie namiesto dlhej písomnej práce, ak má žiak výrazné problémy s čítaním, poskytnúť dlhší čas na vypracovanie testu, písomnej práce. 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Maturita a VPU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Žiak s so špeciálnymi vzdelávacími potrebami je pre potreby konania maturitnej skúšky nazývaný žiakom s úpravou hodnotenia navrhnutou v odbornom posudku – správa zo špeciálno-pedagogického vyšetrenia,</a:t>
            </a:r>
          </a:p>
          <a:p>
            <a:pPr algn="just"/>
            <a:r>
              <a:rPr lang="sk-SK" sz="1600" dirty="0" smtClean="0"/>
              <a:t>podmienky na konanie maturitnej skúšky sú upravené na </a:t>
            </a:r>
            <a:r>
              <a:rPr lang="sk-SK" sz="1600" b="1" dirty="0" smtClean="0"/>
              <a:t>základe správy z </a:t>
            </a:r>
            <a:r>
              <a:rPr lang="sk-SK" sz="1600" b="1" dirty="0" err="1" smtClean="0"/>
              <a:t>CPPPaP</a:t>
            </a:r>
            <a:r>
              <a:rPr lang="sk-SK" sz="1600" b="1" dirty="0" smtClean="0"/>
              <a:t>, alebo CŠPP, ktoré musí žiak navštíviť,</a:t>
            </a:r>
          </a:p>
          <a:p>
            <a:pPr algn="just"/>
            <a:r>
              <a:rPr lang="sk-SK" sz="1600" b="1" dirty="0" smtClean="0"/>
              <a:t>podľa závažnosti svojho postihnutia</a:t>
            </a:r>
            <a:r>
              <a:rPr lang="sk-SK" sz="1600" dirty="0" smtClean="0"/>
              <a:t> má právo na individuálne podmienky, ktoré bližšie popisuje odborná správa a konkrétne podmienky školy, </a:t>
            </a:r>
          </a:p>
          <a:p>
            <a:pPr algn="just"/>
            <a:r>
              <a:rPr lang="sk-SK" sz="1600" b="1" dirty="0" smtClean="0"/>
              <a:t>posudok obsahuje – </a:t>
            </a:r>
            <a:r>
              <a:rPr lang="sk-SK" sz="1600" dirty="0" smtClean="0"/>
              <a:t>údaje o zaradení žiaka do príslušnej kategórie podľa typu vzdelávacím potrieb /telesné, zrakové, sluchové postihnutie VPU...</a:t>
            </a:r>
          </a:p>
          <a:p>
            <a:pPr algn="just"/>
            <a:r>
              <a:rPr lang="sk-SK" sz="1600" dirty="0" smtClean="0"/>
              <a:t>návrh úprav podmienok a spôsobu konania maturitnej skúšky,</a:t>
            </a:r>
          </a:p>
          <a:p>
            <a:pPr algn="just"/>
            <a:r>
              <a:rPr lang="sk-SK" sz="1600" dirty="0" smtClean="0"/>
              <a:t>výpočet kompenzačných pomôcok,</a:t>
            </a:r>
          </a:p>
          <a:p>
            <a:pPr algn="just"/>
            <a:r>
              <a:rPr lang="sk-SK" sz="1600" dirty="0" smtClean="0"/>
              <a:t>tolerancia diagnostikovaných symptómov, ktoré ovplyvňujú plnenie skúšky, </a:t>
            </a:r>
          </a:p>
          <a:p>
            <a:pPr algn="just"/>
            <a:r>
              <a:rPr lang="sk-SK" sz="1600" dirty="0" smtClean="0"/>
              <a:t>v súvislosti s podaní prihlášky na maturitnú skúšku na jeseň školského roku, v ktorom chce študent ukončiť stredoškolské vzdelanie, je potrebné včas zaistiť návštevu poradenského zariadenia,</a:t>
            </a:r>
          </a:p>
          <a:p>
            <a:pPr algn="just"/>
            <a:r>
              <a:rPr lang="sk-SK" sz="1600" dirty="0" smtClean="0"/>
              <a:t>termíny často pripomína študentom výchovný poradca, netreba sa však nato spoliehať.</a:t>
            </a:r>
            <a:endParaRPr lang="sk-SK" sz="1600" dirty="0"/>
          </a:p>
        </p:txBody>
      </p:sp>
      <p:pic>
        <p:nvPicPr>
          <p:cNvPr id="4" name="Obrázok 3" descr="Ako sa naučiť cudzí jazyk? (Tak, aby ste ho vedeli používať!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290"/>
            <a:ext cx="3271844" cy="134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664</TotalTime>
  <Words>1519</Words>
  <Application>Microsoft Office PowerPoint</Application>
  <PresentationFormat>Prezentácia na obrazovke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Arkáda</vt:lpstr>
      <vt:lpstr>Vývinové poruchy učenia  rady pre rodičov a učiteľov stredná škola – škola  8.Časť</vt:lpstr>
      <vt:lpstr>Aj „výberová stredná škola“ musí akceptovať VPU </vt:lpstr>
      <vt:lpstr>Aj „výberová stredná škola“ musí akceptovať VPU </vt:lpstr>
      <vt:lpstr>Využitie PC pri výučbe</vt:lpstr>
      <vt:lpstr>Písanie poznámok z vyučovania </vt:lpstr>
      <vt:lpstr>Využitie prezentácií a podkladov od učiteľov</vt:lpstr>
      <vt:lpstr>Komunikácia s učiteľmi</vt:lpstr>
      <vt:lpstr>Ako vysvetliť učiteľom odborných predmetov, čo znamená VPU</vt:lpstr>
      <vt:lpstr>Maturita a VPU</vt:lpstr>
      <vt:lpstr>Školské výsledky sú len malá časť života, dôležité sú prístupy a návyky</vt:lpstr>
      <vt:lpstr>                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Vývinové poruchy učenia  rady pre rodičov a učiteľov stredná škola – škola  9.Časť</dc:title>
  <dc:creator>hp</dc:creator>
  <cp:lastModifiedBy>hp</cp:lastModifiedBy>
  <cp:revision>33</cp:revision>
  <dcterms:created xsi:type="dcterms:W3CDTF">2021-02-03T14:23:45Z</dcterms:created>
  <dcterms:modified xsi:type="dcterms:W3CDTF">2021-04-12T08:38:16Z</dcterms:modified>
</cp:coreProperties>
</file>